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677"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F6D614-1DDE-4DC9-AC94-F32E775F6EC8}"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GB"/>
        </a:p>
      </dgm:t>
    </dgm:pt>
    <dgm:pt modelId="{D45D3955-9BC2-4310-9ED4-EC61DDA87D41}">
      <dgm:prSet phldrT="[Text]" custT="1"/>
      <dgm:spPr/>
      <dgm:t>
        <a:bodyPr/>
        <a:lstStyle/>
        <a:p>
          <a:r>
            <a:rPr lang="en-GB" sz="1600" dirty="0">
              <a:ln w="0"/>
              <a:solidFill>
                <a:schemeClr val="tx1"/>
              </a:solidFill>
              <a:effectLst>
                <a:outerShdw blurRad="38100" dist="19050" dir="2700000" algn="tl" rotWithShape="0">
                  <a:schemeClr val="dk1">
                    <a:alpha val="40000"/>
                  </a:schemeClr>
                </a:outerShdw>
              </a:effectLst>
              <a:latin typeface="Carlito"/>
              <a:cs typeface="Carlito"/>
            </a:rPr>
            <a:t>Request Wikipedia html</a:t>
          </a:r>
          <a:endParaRPr lang="en-GB" sz="1600" dirty="0">
            <a:solidFill>
              <a:schemeClr val="tx1"/>
            </a:solidFill>
          </a:endParaRPr>
        </a:p>
      </dgm:t>
    </dgm:pt>
    <dgm:pt modelId="{13EED0BC-4D82-4D85-9AC5-8494E9719089}" type="parTrans" cxnId="{FA8147D6-599B-4228-8ED9-DF18CE75638A}">
      <dgm:prSet/>
      <dgm:spPr/>
      <dgm:t>
        <a:bodyPr/>
        <a:lstStyle/>
        <a:p>
          <a:endParaRPr lang="en-GB" sz="2000">
            <a:solidFill>
              <a:schemeClr val="tx1"/>
            </a:solidFill>
          </a:endParaRPr>
        </a:p>
      </dgm:t>
    </dgm:pt>
    <dgm:pt modelId="{38ACF50A-E476-455C-AC22-40C586F62244}" type="sibTrans" cxnId="{FA8147D6-599B-4228-8ED9-DF18CE75638A}">
      <dgm:prSet custT="1"/>
      <dgm:spPr/>
      <dgm:t>
        <a:bodyPr/>
        <a:lstStyle/>
        <a:p>
          <a:endParaRPr lang="en-GB" sz="1050">
            <a:solidFill>
              <a:schemeClr val="tx1"/>
            </a:solidFill>
          </a:endParaRPr>
        </a:p>
      </dgm:t>
    </dgm:pt>
    <dgm:pt modelId="{8C54B118-70C0-4429-9A3F-A7E4D0F99AD4}">
      <dgm:prSet phldrT="[Text]" custT="1"/>
      <dgm:spPr/>
      <dgm:t>
        <a:bodyPr/>
        <a:lstStyle/>
        <a:p>
          <a:r>
            <a:rPr lang="en-GB" sz="1600" dirty="0" err="1">
              <a:ln w="0"/>
              <a:solidFill>
                <a:schemeClr val="tx1"/>
              </a:solidFill>
              <a:effectLst>
                <a:outerShdw blurRad="38100" dist="19050" dir="2700000" algn="tl" rotWithShape="0">
                  <a:schemeClr val="dk1">
                    <a:alpha val="40000"/>
                  </a:schemeClr>
                </a:outerShdw>
              </a:effectLst>
              <a:latin typeface="Carlito"/>
              <a:cs typeface="Carlito"/>
            </a:rPr>
            <a:t>BeautifulSoup</a:t>
          </a:r>
          <a:r>
            <a:rPr lang="en-GB" sz="1600" dirty="0">
              <a:ln w="0"/>
              <a:solidFill>
                <a:schemeClr val="tx1"/>
              </a:solidFill>
              <a:effectLst>
                <a:outerShdw blurRad="38100" dist="19050" dir="2700000" algn="tl" rotWithShape="0">
                  <a:schemeClr val="dk1">
                    <a:alpha val="40000"/>
                  </a:schemeClr>
                </a:outerShdw>
              </a:effectLst>
              <a:latin typeface="Carlito"/>
              <a:cs typeface="Carlito"/>
            </a:rPr>
            <a:t> html5lib Parser</a:t>
          </a:r>
          <a:endParaRPr lang="en-GB" sz="1600" dirty="0">
            <a:solidFill>
              <a:schemeClr val="tx1"/>
            </a:solidFill>
          </a:endParaRPr>
        </a:p>
      </dgm:t>
    </dgm:pt>
    <dgm:pt modelId="{BEC99CB5-0590-4C1D-9576-B00258D2279D}" type="parTrans" cxnId="{23F5779C-D931-4AA9-A745-931F22F51E1A}">
      <dgm:prSet/>
      <dgm:spPr/>
      <dgm:t>
        <a:bodyPr/>
        <a:lstStyle/>
        <a:p>
          <a:endParaRPr lang="en-GB" sz="2000">
            <a:solidFill>
              <a:schemeClr val="tx1"/>
            </a:solidFill>
          </a:endParaRPr>
        </a:p>
      </dgm:t>
    </dgm:pt>
    <dgm:pt modelId="{7869EE1F-BB58-45E1-8CD8-9B226CF44253}" type="sibTrans" cxnId="{23F5779C-D931-4AA9-A745-931F22F51E1A}">
      <dgm:prSet custT="1"/>
      <dgm:spPr/>
      <dgm:t>
        <a:bodyPr/>
        <a:lstStyle/>
        <a:p>
          <a:endParaRPr lang="en-GB" sz="1050">
            <a:solidFill>
              <a:schemeClr val="tx1"/>
            </a:solidFill>
          </a:endParaRPr>
        </a:p>
      </dgm:t>
    </dgm:pt>
    <dgm:pt modelId="{16E01044-8EB0-4FFA-B654-92C93247A603}">
      <dgm:prSet phldrT="[Text]" custT="1"/>
      <dgm:spPr/>
      <dgm:t>
        <a:bodyPr/>
        <a:lstStyle/>
        <a:p>
          <a:r>
            <a:rPr lang="en-GB" sz="1600" dirty="0">
              <a:ln w="0"/>
              <a:solidFill>
                <a:schemeClr val="tx1"/>
              </a:solidFill>
              <a:effectLst>
                <a:outerShdw blurRad="38100" dist="19050" dir="2700000" algn="tl" rotWithShape="0">
                  <a:schemeClr val="dk1">
                    <a:alpha val="40000"/>
                  </a:schemeClr>
                </a:outerShdw>
              </a:effectLst>
              <a:latin typeface="Carlito"/>
              <a:cs typeface="Carlito"/>
            </a:rPr>
            <a:t>Find launch info  html table</a:t>
          </a:r>
          <a:endParaRPr lang="en-GB" sz="1600" dirty="0">
            <a:solidFill>
              <a:schemeClr val="tx1"/>
            </a:solidFill>
          </a:endParaRPr>
        </a:p>
      </dgm:t>
    </dgm:pt>
    <dgm:pt modelId="{B46A6EDA-D1F4-4659-85C2-0774879665C2}" type="parTrans" cxnId="{EA1549BD-6074-4BC4-B2EE-6D4BF8CB8C2E}">
      <dgm:prSet/>
      <dgm:spPr/>
      <dgm:t>
        <a:bodyPr/>
        <a:lstStyle/>
        <a:p>
          <a:endParaRPr lang="en-GB" sz="2000">
            <a:solidFill>
              <a:schemeClr val="tx1"/>
            </a:solidFill>
          </a:endParaRPr>
        </a:p>
      </dgm:t>
    </dgm:pt>
    <dgm:pt modelId="{A40CC3C1-ABB1-4DCC-8B70-7A18AE410D8E}" type="sibTrans" cxnId="{EA1549BD-6074-4BC4-B2EE-6D4BF8CB8C2E}">
      <dgm:prSet custT="1"/>
      <dgm:spPr/>
      <dgm:t>
        <a:bodyPr/>
        <a:lstStyle/>
        <a:p>
          <a:endParaRPr lang="en-GB" sz="1050">
            <a:solidFill>
              <a:schemeClr val="tx1"/>
            </a:solidFill>
          </a:endParaRPr>
        </a:p>
      </dgm:t>
    </dgm:pt>
    <dgm:pt modelId="{AFDA5F79-C9BC-4C39-8DFD-E5B36704C4D0}">
      <dgm:prSet phldrT="[Text]" custT="1"/>
      <dgm:spPr/>
      <dgm:t>
        <a:bodyPr/>
        <a:lstStyle/>
        <a:p>
          <a:r>
            <a:rPr lang="en-GB" sz="1600" dirty="0">
              <a:ln w="0"/>
              <a:solidFill>
                <a:schemeClr val="tx1"/>
              </a:solidFill>
              <a:effectLst>
                <a:outerShdw blurRad="38100" dist="19050" dir="2700000" algn="tl" rotWithShape="0">
                  <a:schemeClr val="dk1">
                    <a:alpha val="40000"/>
                  </a:schemeClr>
                </a:outerShdw>
              </a:effectLst>
              <a:latin typeface="Carlito"/>
              <a:cs typeface="Carlito"/>
            </a:rPr>
            <a:t>Create dictionary</a:t>
          </a:r>
          <a:endParaRPr lang="en-GB" sz="1600" dirty="0">
            <a:solidFill>
              <a:schemeClr val="tx1"/>
            </a:solidFill>
          </a:endParaRPr>
        </a:p>
      </dgm:t>
    </dgm:pt>
    <dgm:pt modelId="{BF6E5465-0057-412D-8D9B-EFC8F91E77EE}" type="parTrans" cxnId="{37E08387-28B2-43E6-B898-FF5B68FEC5CF}">
      <dgm:prSet/>
      <dgm:spPr/>
      <dgm:t>
        <a:bodyPr/>
        <a:lstStyle/>
        <a:p>
          <a:endParaRPr lang="en-GB" sz="2000">
            <a:solidFill>
              <a:schemeClr val="tx1"/>
            </a:solidFill>
          </a:endParaRPr>
        </a:p>
      </dgm:t>
    </dgm:pt>
    <dgm:pt modelId="{41F9E127-9CE5-4BFA-99D6-FDF232D23165}" type="sibTrans" cxnId="{37E08387-28B2-43E6-B898-FF5B68FEC5CF}">
      <dgm:prSet custT="1"/>
      <dgm:spPr/>
      <dgm:t>
        <a:bodyPr/>
        <a:lstStyle/>
        <a:p>
          <a:endParaRPr lang="en-GB" sz="1050">
            <a:solidFill>
              <a:schemeClr val="tx1"/>
            </a:solidFill>
          </a:endParaRPr>
        </a:p>
      </dgm:t>
    </dgm:pt>
    <dgm:pt modelId="{D8C73635-7B9D-469D-B795-A0016EDBAAE5}">
      <dgm:prSet phldrT="[Text]" custT="1"/>
      <dgm:spPr/>
      <dgm:t>
        <a:bodyPr/>
        <a:lstStyle/>
        <a:p>
          <a:r>
            <a:rPr lang="en-GB" sz="1600" dirty="0">
              <a:ln w="0"/>
              <a:solidFill>
                <a:schemeClr val="tx1"/>
              </a:solidFill>
              <a:effectLst>
                <a:outerShdw blurRad="38100" dist="19050" dir="2700000" algn="tl" rotWithShape="0">
                  <a:schemeClr val="dk1">
                    <a:alpha val="40000"/>
                  </a:schemeClr>
                </a:outerShdw>
              </a:effectLst>
              <a:latin typeface="Carlito"/>
              <a:cs typeface="Carlito"/>
            </a:rPr>
            <a:t>Iterate through  table cells to  extract data to  dictionary</a:t>
          </a:r>
          <a:endParaRPr lang="en-GB" sz="1600" dirty="0">
            <a:solidFill>
              <a:schemeClr val="tx1"/>
            </a:solidFill>
          </a:endParaRPr>
        </a:p>
      </dgm:t>
    </dgm:pt>
    <dgm:pt modelId="{D6FBFDBA-0E25-4000-97F5-F136BE168564}" type="parTrans" cxnId="{6E01A695-BC12-4FB0-B088-D7046DCD411D}">
      <dgm:prSet/>
      <dgm:spPr/>
      <dgm:t>
        <a:bodyPr/>
        <a:lstStyle/>
        <a:p>
          <a:endParaRPr lang="en-GB" sz="2000">
            <a:solidFill>
              <a:schemeClr val="tx1"/>
            </a:solidFill>
          </a:endParaRPr>
        </a:p>
      </dgm:t>
    </dgm:pt>
    <dgm:pt modelId="{65EB4010-7E87-4E61-AC59-B07A365526AC}" type="sibTrans" cxnId="{6E01A695-BC12-4FB0-B088-D7046DCD411D}">
      <dgm:prSet custT="1"/>
      <dgm:spPr/>
      <dgm:t>
        <a:bodyPr/>
        <a:lstStyle/>
        <a:p>
          <a:endParaRPr lang="en-GB" sz="1050">
            <a:solidFill>
              <a:schemeClr val="tx1"/>
            </a:solidFill>
          </a:endParaRPr>
        </a:p>
      </dgm:t>
    </dgm:pt>
    <dgm:pt modelId="{5C2A7C36-417E-4F35-BABF-DCC038EF20A9}">
      <dgm:prSet phldrT="[Text]" custT="1"/>
      <dgm:spPr/>
      <dgm:t>
        <a:bodyPr/>
        <a:lstStyle/>
        <a:p>
          <a:r>
            <a:rPr lang="en-GB" sz="1600" dirty="0">
              <a:ln w="0"/>
              <a:solidFill>
                <a:schemeClr val="tx1"/>
              </a:solidFill>
              <a:effectLst>
                <a:outerShdw blurRad="38100" dist="19050" dir="2700000" algn="tl" rotWithShape="0">
                  <a:schemeClr val="dk1">
                    <a:alpha val="40000"/>
                  </a:schemeClr>
                </a:outerShdw>
              </a:effectLst>
              <a:latin typeface="Carlito"/>
              <a:cs typeface="Carlito"/>
            </a:rPr>
            <a:t>Cast dictionary to  </a:t>
          </a:r>
          <a:r>
            <a:rPr lang="en-GB" sz="1600" dirty="0" err="1">
              <a:ln w="0"/>
              <a:solidFill>
                <a:schemeClr val="tx1"/>
              </a:solidFill>
              <a:effectLst>
                <a:outerShdw blurRad="38100" dist="19050" dir="2700000" algn="tl" rotWithShape="0">
                  <a:schemeClr val="dk1">
                    <a:alpha val="40000"/>
                  </a:schemeClr>
                </a:outerShdw>
              </a:effectLst>
              <a:latin typeface="Carlito"/>
              <a:cs typeface="Carlito"/>
            </a:rPr>
            <a:t>DataFrame</a:t>
          </a:r>
          <a:endParaRPr lang="en-GB" sz="1600" dirty="0">
            <a:solidFill>
              <a:schemeClr val="tx1"/>
            </a:solidFill>
          </a:endParaRPr>
        </a:p>
      </dgm:t>
    </dgm:pt>
    <dgm:pt modelId="{C4EEC3D1-8335-4A5C-88EF-87DAAC94F419}" type="parTrans" cxnId="{0E564F1F-C856-42DF-AEA2-29192D0E2762}">
      <dgm:prSet/>
      <dgm:spPr/>
      <dgm:t>
        <a:bodyPr/>
        <a:lstStyle/>
        <a:p>
          <a:endParaRPr lang="en-GB" sz="2000">
            <a:solidFill>
              <a:schemeClr val="tx1"/>
            </a:solidFill>
          </a:endParaRPr>
        </a:p>
      </dgm:t>
    </dgm:pt>
    <dgm:pt modelId="{48FAD631-F693-4D26-ACA0-3C8E8C8627BE}" type="sibTrans" cxnId="{0E564F1F-C856-42DF-AEA2-29192D0E2762}">
      <dgm:prSet/>
      <dgm:spPr/>
      <dgm:t>
        <a:bodyPr/>
        <a:lstStyle/>
        <a:p>
          <a:endParaRPr lang="en-GB" sz="2000">
            <a:solidFill>
              <a:schemeClr val="tx1"/>
            </a:solidFill>
          </a:endParaRPr>
        </a:p>
      </dgm:t>
    </dgm:pt>
    <dgm:pt modelId="{279B368D-E5B8-4424-B573-CA52EF784CF3}" type="pres">
      <dgm:prSet presAssocID="{D4F6D614-1DDE-4DC9-AC94-F32E775F6EC8}" presName="linearFlow" presStyleCnt="0">
        <dgm:presLayoutVars>
          <dgm:resizeHandles val="exact"/>
        </dgm:presLayoutVars>
      </dgm:prSet>
      <dgm:spPr/>
    </dgm:pt>
    <dgm:pt modelId="{2C8D1176-8232-495F-A761-856727713A39}" type="pres">
      <dgm:prSet presAssocID="{D45D3955-9BC2-4310-9ED4-EC61DDA87D41}" presName="node" presStyleLbl="node1" presStyleIdx="0" presStyleCnt="6">
        <dgm:presLayoutVars>
          <dgm:bulletEnabled val="1"/>
        </dgm:presLayoutVars>
      </dgm:prSet>
      <dgm:spPr/>
    </dgm:pt>
    <dgm:pt modelId="{C7EAB271-DE8A-44BC-AA87-51662A8F90A6}" type="pres">
      <dgm:prSet presAssocID="{38ACF50A-E476-455C-AC22-40C586F62244}" presName="sibTrans" presStyleLbl="sibTrans2D1" presStyleIdx="0" presStyleCnt="5"/>
      <dgm:spPr/>
    </dgm:pt>
    <dgm:pt modelId="{D87F13EF-6839-4B86-9849-A285FB685594}" type="pres">
      <dgm:prSet presAssocID="{38ACF50A-E476-455C-AC22-40C586F62244}" presName="connectorText" presStyleLbl="sibTrans2D1" presStyleIdx="0" presStyleCnt="5"/>
      <dgm:spPr/>
    </dgm:pt>
    <dgm:pt modelId="{CF099253-502E-4A86-8C84-02664DD4445F}" type="pres">
      <dgm:prSet presAssocID="{8C54B118-70C0-4429-9A3F-A7E4D0F99AD4}" presName="node" presStyleLbl="node1" presStyleIdx="1" presStyleCnt="6">
        <dgm:presLayoutVars>
          <dgm:bulletEnabled val="1"/>
        </dgm:presLayoutVars>
      </dgm:prSet>
      <dgm:spPr/>
    </dgm:pt>
    <dgm:pt modelId="{FEA4CC25-EAFA-4C7B-B8C2-377C391B1166}" type="pres">
      <dgm:prSet presAssocID="{7869EE1F-BB58-45E1-8CD8-9B226CF44253}" presName="sibTrans" presStyleLbl="sibTrans2D1" presStyleIdx="1" presStyleCnt="5"/>
      <dgm:spPr/>
    </dgm:pt>
    <dgm:pt modelId="{E038CEAA-BDA6-447A-BADA-7EEBB3BEC2A7}" type="pres">
      <dgm:prSet presAssocID="{7869EE1F-BB58-45E1-8CD8-9B226CF44253}" presName="connectorText" presStyleLbl="sibTrans2D1" presStyleIdx="1" presStyleCnt="5"/>
      <dgm:spPr/>
    </dgm:pt>
    <dgm:pt modelId="{F45F2E41-5D64-4BAE-891C-8035B519FA46}" type="pres">
      <dgm:prSet presAssocID="{16E01044-8EB0-4FFA-B654-92C93247A603}" presName="node" presStyleLbl="node1" presStyleIdx="2" presStyleCnt="6">
        <dgm:presLayoutVars>
          <dgm:bulletEnabled val="1"/>
        </dgm:presLayoutVars>
      </dgm:prSet>
      <dgm:spPr/>
    </dgm:pt>
    <dgm:pt modelId="{BAF54886-B62B-4D3C-8DD1-4A040B0E095D}" type="pres">
      <dgm:prSet presAssocID="{A40CC3C1-ABB1-4DCC-8B70-7A18AE410D8E}" presName="sibTrans" presStyleLbl="sibTrans2D1" presStyleIdx="2" presStyleCnt="5"/>
      <dgm:spPr/>
    </dgm:pt>
    <dgm:pt modelId="{DE9750C1-2B4B-4EEE-91B8-A1E44DA58806}" type="pres">
      <dgm:prSet presAssocID="{A40CC3C1-ABB1-4DCC-8B70-7A18AE410D8E}" presName="connectorText" presStyleLbl="sibTrans2D1" presStyleIdx="2" presStyleCnt="5"/>
      <dgm:spPr/>
    </dgm:pt>
    <dgm:pt modelId="{193AFE84-4EE9-4C5D-98BF-2349BE9FAC6A}" type="pres">
      <dgm:prSet presAssocID="{AFDA5F79-C9BC-4C39-8DFD-E5B36704C4D0}" presName="node" presStyleLbl="node1" presStyleIdx="3" presStyleCnt="6">
        <dgm:presLayoutVars>
          <dgm:bulletEnabled val="1"/>
        </dgm:presLayoutVars>
      </dgm:prSet>
      <dgm:spPr/>
    </dgm:pt>
    <dgm:pt modelId="{DC9B19CB-C7F5-45D2-BDC6-3EBD47EB7F82}" type="pres">
      <dgm:prSet presAssocID="{41F9E127-9CE5-4BFA-99D6-FDF232D23165}" presName="sibTrans" presStyleLbl="sibTrans2D1" presStyleIdx="3" presStyleCnt="5"/>
      <dgm:spPr/>
    </dgm:pt>
    <dgm:pt modelId="{2E7DDA97-D251-4C3F-A39B-FA182988E232}" type="pres">
      <dgm:prSet presAssocID="{41F9E127-9CE5-4BFA-99D6-FDF232D23165}" presName="connectorText" presStyleLbl="sibTrans2D1" presStyleIdx="3" presStyleCnt="5"/>
      <dgm:spPr/>
    </dgm:pt>
    <dgm:pt modelId="{7B685B29-E75D-4079-ACE2-D0975D991A62}" type="pres">
      <dgm:prSet presAssocID="{D8C73635-7B9D-469D-B795-A0016EDBAAE5}" presName="node" presStyleLbl="node1" presStyleIdx="4" presStyleCnt="6">
        <dgm:presLayoutVars>
          <dgm:bulletEnabled val="1"/>
        </dgm:presLayoutVars>
      </dgm:prSet>
      <dgm:spPr/>
    </dgm:pt>
    <dgm:pt modelId="{632C099E-E80E-469E-B60F-E0E1DC4C1FB8}" type="pres">
      <dgm:prSet presAssocID="{65EB4010-7E87-4E61-AC59-B07A365526AC}" presName="sibTrans" presStyleLbl="sibTrans2D1" presStyleIdx="4" presStyleCnt="5"/>
      <dgm:spPr/>
    </dgm:pt>
    <dgm:pt modelId="{4C9E3074-870D-4C9D-94B2-B262BD9E7A84}" type="pres">
      <dgm:prSet presAssocID="{65EB4010-7E87-4E61-AC59-B07A365526AC}" presName="connectorText" presStyleLbl="sibTrans2D1" presStyleIdx="4" presStyleCnt="5"/>
      <dgm:spPr/>
    </dgm:pt>
    <dgm:pt modelId="{EA426AF7-0D7F-42FB-9C38-33FE4C2454EA}" type="pres">
      <dgm:prSet presAssocID="{5C2A7C36-417E-4F35-BABF-DCC038EF20A9}" presName="node" presStyleLbl="node1" presStyleIdx="5" presStyleCnt="6">
        <dgm:presLayoutVars>
          <dgm:bulletEnabled val="1"/>
        </dgm:presLayoutVars>
      </dgm:prSet>
      <dgm:spPr/>
    </dgm:pt>
  </dgm:ptLst>
  <dgm:cxnLst>
    <dgm:cxn modelId="{6DA64C1E-DEFD-4BDA-9B2D-F567A7C36413}" type="presOf" srcId="{65EB4010-7E87-4E61-AC59-B07A365526AC}" destId="{632C099E-E80E-469E-B60F-E0E1DC4C1FB8}" srcOrd="0" destOrd="0" presId="urn:microsoft.com/office/officeart/2005/8/layout/process2"/>
    <dgm:cxn modelId="{0E564F1F-C856-42DF-AEA2-29192D0E2762}" srcId="{D4F6D614-1DDE-4DC9-AC94-F32E775F6EC8}" destId="{5C2A7C36-417E-4F35-BABF-DCC038EF20A9}" srcOrd="5" destOrd="0" parTransId="{C4EEC3D1-8335-4A5C-88EF-87DAAC94F419}" sibTransId="{48FAD631-F693-4D26-ACA0-3C8E8C8627BE}"/>
    <dgm:cxn modelId="{DF0C462A-3AE2-42AC-B1D4-D0CF2BBEAF41}" type="presOf" srcId="{AFDA5F79-C9BC-4C39-8DFD-E5B36704C4D0}" destId="{193AFE84-4EE9-4C5D-98BF-2349BE9FAC6A}" srcOrd="0" destOrd="0" presId="urn:microsoft.com/office/officeart/2005/8/layout/process2"/>
    <dgm:cxn modelId="{7E677B35-D795-4955-9472-221333BF8AF7}" type="presOf" srcId="{7869EE1F-BB58-45E1-8CD8-9B226CF44253}" destId="{E038CEAA-BDA6-447A-BADA-7EEBB3BEC2A7}" srcOrd="1" destOrd="0" presId="urn:microsoft.com/office/officeart/2005/8/layout/process2"/>
    <dgm:cxn modelId="{77F24240-C396-417A-821A-FC122F7BF9F3}" type="presOf" srcId="{5C2A7C36-417E-4F35-BABF-DCC038EF20A9}" destId="{EA426AF7-0D7F-42FB-9C38-33FE4C2454EA}" srcOrd="0" destOrd="0" presId="urn:microsoft.com/office/officeart/2005/8/layout/process2"/>
    <dgm:cxn modelId="{4B0C8560-4EE0-4F37-A4D5-F08F286EE61A}" type="presOf" srcId="{8C54B118-70C0-4429-9A3F-A7E4D0F99AD4}" destId="{CF099253-502E-4A86-8C84-02664DD4445F}" srcOrd="0" destOrd="0" presId="urn:microsoft.com/office/officeart/2005/8/layout/process2"/>
    <dgm:cxn modelId="{C9843943-D894-4E99-9E45-D16FDE155213}" type="presOf" srcId="{38ACF50A-E476-455C-AC22-40C586F62244}" destId="{C7EAB271-DE8A-44BC-AA87-51662A8F90A6}" srcOrd="0" destOrd="0" presId="urn:microsoft.com/office/officeart/2005/8/layout/process2"/>
    <dgm:cxn modelId="{17466B6D-8503-4589-BD4D-302D5FB55EAA}" type="presOf" srcId="{A40CC3C1-ABB1-4DCC-8B70-7A18AE410D8E}" destId="{DE9750C1-2B4B-4EEE-91B8-A1E44DA58806}" srcOrd="1" destOrd="0" presId="urn:microsoft.com/office/officeart/2005/8/layout/process2"/>
    <dgm:cxn modelId="{6F59AD4F-0A09-43AB-9EDC-ED8429D3C1DA}" type="presOf" srcId="{41F9E127-9CE5-4BFA-99D6-FDF232D23165}" destId="{DC9B19CB-C7F5-45D2-BDC6-3EBD47EB7F82}" srcOrd="0" destOrd="0" presId="urn:microsoft.com/office/officeart/2005/8/layout/process2"/>
    <dgm:cxn modelId="{37E08387-28B2-43E6-B898-FF5B68FEC5CF}" srcId="{D4F6D614-1DDE-4DC9-AC94-F32E775F6EC8}" destId="{AFDA5F79-C9BC-4C39-8DFD-E5B36704C4D0}" srcOrd="3" destOrd="0" parTransId="{BF6E5465-0057-412D-8D9B-EFC8F91E77EE}" sibTransId="{41F9E127-9CE5-4BFA-99D6-FDF232D23165}"/>
    <dgm:cxn modelId="{6E01A695-BC12-4FB0-B088-D7046DCD411D}" srcId="{D4F6D614-1DDE-4DC9-AC94-F32E775F6EC8}" destId="{D8C73635-7B9D-469D-B795-A0016EDBAAE5}" srcOrd="4" destOrd="0" parTransId="{D6FBFDBA-0E25-4000-97F5-F136BE168564}" sibTransId="{65EB4010-7E87-4E61-AC59-B07A365526AC}"/>
    <dgm:cxn modelId="{D5B7A99B-1A6E-4843-B71C-2D052AB6703F}" type="presOf" srcId="{41F9E127-9CE5-4BFA-99D6-FDF232D23165}" destId="{2E7DDA97-D251-4C3F-A39B-FA182988E232}" srcOrd="1" destOrd="0" presId="urn:microsoft.com/office/officeart/2005/8/layout/process2"/>
    <dgm:cxn modelId="{23F5779C-D931-4AA9-A745-931F22F51E1A}" srcId="{D4F6D614-1DDE-4DC9-AC94-F32E775F6EC8}" destId="{8C54B118-70C0-4429-9A3F-A7E4D0F99AD4}" srcOrd="1" destOrd="0" parTransId="{BEC99CB5-0590-4C1D-9576-B00258D2279D}" sibTransId="{7869EE1F-BB58-45E1-8CD8-9B226CF44253}"/>
    <dgm:cxn modelId="{BF21EA9F-9FD1-46B2-9DAA-6192ED97F5B7}" type="presOf" srcId="{38ACF50A-E476-455C-AC22-40C586F62244}" destId="{D87F13EF-6839-4B86-9849-A285FB685594}" srcOrd="1" destOrd="0" presId="urn:microsoft.com/office/officeart/2005/8/layout/process2"/>
    <dgm:cxn modelId="{BADF65AC-0CCB-40E5-A9C5-B0DBA83D73C4}" type="presOf" srcId="{D4F6D614-1DDE-4DC9-AC94-F32E775F6EC8}" destId="{279B368D-E5B8-4424-B573-CA52EF784CF3}" srcOrd="0" destOrd="0" presId="urn:microsoft.com/office/officeart/2005/8/layout/process2"/>
    <dgm:cxn modelId="{882C5AB4-9125-4520-AFD3-786E7C8D3D2D}" type="presOf" srcId="{7869EE1F-BB58-45E1-8CD8-9B226CF44253}" destId="{FEA4CC25-EAFA-4C7B-B8C2-377C391B1166}" srcOrd="0" destOrd="0" presId="urn:microsoft.com/office/officeart/2005/8/layout/process2"/>
    <dgm:cxn modelId="{328A3DB8-C4F7-4221-814A-301CEDC829CC}" type="presOf" srcId="{16E01044-8EB0-4FFA-B654-92C93247A603}" destId="{F45F2E41-5D64-4BAE-891C-8035B519FA46}" srcOrd="0" destOrd="0" presId="urn:microsoft.com/office/officeart/2005/8/layout/process2"/>
    <dgm:cxn modelId="{EA1549BD-6074-4BC4-B2EE-6D4BF8CB8C2E}" srcId="{D4F6D614-1DDE-4DC9-AC94-F32E775F6EC8}" destId="{16E01044-8EB0-4FFA-B654-92C93247A603}" srcOrd="2" destOrd="0" parTransId="{B46A6EDA-D1F4-4659-85C2-0774879665C2}" sibTransId="{A40CC3C1-ABB1-4DCC-8B70-7A18AE410D8E}"/>
    <dgm:cxn modelId="{54615BD6-4A47-4532-BE32-31567E7E54BA}" type="presOf" srcId="{D45D3955-9BC2-4310-9ED4-EC61DDA87D41}" destId="{2C8D1176-8232-495F-A761-856727713A39}" srcOrd="0" destOrd="0" presId="urn:microsoft.com/office/officeart/2005/8/layout/process2"/>
    <dgm:cxn modelId="{FA8147D6-599B-4228-8ED9-DF18CE75638A}" srcId="{D4F6D614-1DDE-4DC9-AC94-F32E775F6EC8}" destId="{D45D3955-9BC2-4310-9ED4-EC61DDA87D41}" srcOrd="0" destOrd="0" parTransId="{13EED0BC-4D82-4D85-9AC5-8494E9719089}" sibTransId="{38ACF50A-E476-455C-AC22-40C586F62244}"/>
    <dgm:cxn modelId="{A3B95BD9-A68A-44AB-876F-E57838AAC407}" type="presOf" srcId="{A40CC3C1-ABB1-4DCC-8B70-7A18AE410D8E}" destId="{BAF54886-B62B-4D3C-8DD1-4A040B0E095D}" srcOrd="0" destOrd="0" presId="urn:microsoft.com/office/officeart/2005/8/layout/process2"/>
    <dgm:cxn modelId="{EA1293EC-8C2D-4AA6-880F-AB1CF4D2EE61}" type="presOf" srcId="{D8C73635-7B9D-469D-B795-A0016EDBAAE5}" destId="{7B685B29-E75D-4079-ACE2-D0975D991A62}" srcOrd="0" destOrd="0" presId="urn:microsoft.com/office/officeart/2005/8/layout/process2"/>
    <dgm:cxn modelId="{D54D9AFC-9F09-4FFA-BAFC-064EBBB5E062}" type="presOf" srcId="{65EB4010-7E87-4E61-AC59-B07A365526AC}" destId="{4C9E3074-870D-4C9D-94B2-B262BD9E7A84}" srcOrd="1" destOrd="0" presId="urn:microsoft.com/office/officeart/2005/8/layout/process2"/>
    <dgm:cxn modelId="{64A699EC-B5F6-46EB-9A32-9A30D679BB10}" type="presParOf" srcId="{279B368D-E5B8-4424-B573-CA52EF784CF3}" destId="{2C8D1176-8232-495F-A761-856727713A39}" srcOrd="0" destOrd="0" presId="urn:microsoft.com/office/officeart/2005/8/layout/process2"/>
    <dgm:cxn modelId="{CA4E59FE-EDF9-454D-8378-23BD7157AEE4}" type="presParOf" srcId="{279B368D-E5B8-4424-B573-CA52EF784CF3}" destId="{C7EAB271-DE8A-44BC-AA87-51662A8F90A6}" srcOrd="1" destOrd="0" presId="urn:microsoft.com/office/officeart/2005/8/layout/process2"/>
    <dgm:cxn modelId="{137F372B-EFDD-4A72-87A8-F09C4BA25F31}" type="presParOf" srcId="{C7EAB271-DE8A-44BC-AA87-51662A8F90A6}" destId="{D87F13EF-6839-4B86-9849-A285FB685594}" srcOrd="0" destOrd="0" presId="urn:microsoft.com/office/officeart/2005/8/layout/process2"/>
    <dgm:cxn modelId="{446E2E1D-464D-4902-8D35-3C2B326F0FD2}" type="presParOf" srcId="{279B368D-E5B8-4424-B573-CA52EF784CF3}" destId="{CF099253-502E-4A86-8C84-02664DD4445F}" srcOrd="2" destOrd="0" presId="urn:microsoft.com/office/officeart/2005/8/layout/process2"/>
    <dgm:cxn modelId="{5A865EC9-8FC3-4DF8-A242-4A09858B9C01}" type="presParOf" srcId="{279B368D-E5B8-4424-B573-CA52EF784CF3}" destId="{FEA4CC25-EAFA-4C7B-B8C2-377C391B1166}" srcOrd="3" destOrd="0" presId="urn:microsoft.com/office/officeart/2005/8/layout/process2"/>
    <dgm:cxn modelId="{E0B3AA48-FFE2-4FC7-8615-4EB6ADDA5A99}" type="presParOf" srcId="{FEA4CC25-EAFA-4C7B-B8C2-377C391B1166}" destId="{E038CEAA-BDA6-447A-BADA-7EEBB3BEC2A7}" srcOrd="0" destOrd="0" presId="urn:microsoft.com/office/officeart/2005/8/layout/process2"/>
    <dgm:cxn modelId="{BE7DD2FD-C34D-480A-B8FF-F3504E2458E7}" type="presParOf" srcId="{279B368D-E5B8-4424-B573-CA52EF784CF3}" destId="{F45F2E41-5D64-4BAE-891C-8035B519FA46}" srcOrd="4" destOrd="0" presId="urn:microsoft.com/office/officeart/2005/8/layout/process2"/>
    <dgm:cxn modelId="{4AF1D84F-0EA0-4757-B275-C69D428AC0F5}" type="presParOf" srcId="{279B368D-E5B8-4424-B573-CA52EF784CF3}" destId="{BAF54886-B62B-4D3C-8DD1-4A040B0E095D}" srcOrd="5" destOrd="0" presId="urn:microsoft.com/office/officeart/2005/8/layout/process2"/>
    <dgm:cxn modelId="{4EB7BB42-6AF7-42A1-89C6-B8C6BBA0BE74}" type="presParOf" srcId="{BAF54886-B62B-4D3C-8DD1-4A040B0E095D}" destId="{DE9750C1-2B4B-4EEE-91B8-A1E44DA58806}" srcOrd="0" destOrd="0" presId="urn:microsoft.com/office/officeart/2005/8/layout/process2"/>
    <dgm:cxn modelId="{35198208-6791-4D3B-BD74-6D6E2A2EA800}" type="presParOf" srcId="{279B368D-E5B8-4424-B573-CA52EF784CF3}" destId="{193AFE84-4EE9-4C5D-98BF-2349BE9FAC6A}" srcOrd="6" destOrd="0" presId="urn:microsoft.com/office/officeart/2005/8/layout/process2"/>
    <dgm:cxn modelId="{4B522BE4-E151-417E-ACCB-55B0F18A5872}" type="presParOf" srcId="{279B368D-E5B8-4424-B573-CA52EF784CF3}" destId="{DC9B19CB-C7F5-45D2-BDC6-3EBD47EB7F82}" srcOrd="7" destOrd="0" presId="urn:microsoft.com/office/officeart/2005/8/layout/process2"/>
    <dgm:cxn modelId="{1608E215-06AF-4F93-9526-0F43A7AC6D2A}" type="presParOf" srcId="{DC9B19CB-C7F5-45D2-BDC6-3EBD47EB7F82}" destId="{2E7DDA97-D251-4C3F-A39B-FA182988E232}" srcOrd="0" destOrd="0" presId="urn:microsoft.com/office/officeart/2005/8/layout/process2"/>
    <dgm:cxn modelId="{36F097C3-DE3C-4B65-8C43-F153B95EAB0A}" type="presParOf" srcId="{279B368D-E5B8-4424-B573-CA52EF784CF3}" destId="{7B685B29-E75D-4079-ACE2-D0975D991A62}" srcOrd="8" destOrd="0" presId="urn:microsoft.com/office/officeart/2005/8/layout/process2"/>
    <dgm:cxn modelId="{92C27A6B-4818-4E9D-9DA2-D5B0A2B2F515}" type="presParOf" srcId="{279B368D-E5B8-4424-B573-CA52EF784CF3}" destId="{632C099E-E80E-469E-B60F-E0E1DC4C1FB8}" srcOrd="9" destOrd="0" presId="urn:microsoft.com/office/officeart/2005/8/layout/process2"/>
    <dgm:cxn modelId="{9AA66F49-1635-4C5D-AB95-CC97B38D82A2}" type="presParOf" srcId="{632C099E-E80E-469E-B60F-E0E1DC4C1FB8}" destId="{4C9E3074-870D-4C9D-94B2-B262BD9E7A84}" srcOrd="0" destOrd="0" presId="urn:microsoft.com/office/officeart/2005/8/layout/process2"/>
    <dgm:cxn modelId="{CEEC0FCF-35A9-4E67-8647-537C4F460D26}" type="presParOf" srcId="{279B368D-E5B8-4424-B573-CA52EF784CF3}" destId="{EA426AF7-0D7F-42FB-9C38-33FE4C2454EA}"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D1176-8232-495F-A761-856727713A39}">
      <dsp:nvSpPr>
        <dsp:cNvPr id="0" name=""/>
        <dsp:cNvSpPr/>
      </dsp:nvSpPr>
      <dsp:spPr>
        <a:xfrm>
          <a:off x="4476149" y="4358"/>
          <a:ext cx="2314415" cy="578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n w="0"/>
              <a:solidFill>
                <a:schemeClr val="tx1"/>
              </a:solidFill>
              <a:effectLst>
                <a:outerShdw blurRad="38100" dist="19050" dir="2700000" algn="tl" rotWithShape="0">
                  <a:schemeClr val="dk1">
                    <a:alpha val="40000"/>
                  </a:schemeClr>
                </a:outerShdw>
              </a:effectLst>
              <a:latin typeface="Carlito"/>
              <a:cs typeface="Carlito"/>
            </a:rPr>
            <a:t>Request Wikipedia html</a:t>
          </a:r>
          <a:endParaRPr lang="en-GB" sz="1600" kern="1200" dirty="0">
            <a:solidFill>
              <a:schemeClr val="tx1"/>
            </a:solidFill>
          </a:endParaRPr>
        </a:p>
      </dsp:txBody>
      <dsp:txXfrm>
        <a:off x="4493096" y="21305"/>
        <a:ext cx="2280521" cy="544709"/>
      </dsp:txXfrm>
    </dsp:sp>
    <dsp:sp modelId="{C7EAB271-DE8A-44BC-AA87-51662A8F90A6}">
      <dsp:nvSpPr>
        <dsp:cNvPr id="0" name=""/>
        <dsp:cNvSpPr/>
      </dsp:nvSpPr>
      <dsp:spPr>
        <a:xfrm rot="5400000">
          <a:off x="5524868" y="597427"/>
          <a:ext cx="216976" cy="260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GB" sz="1050" kern="1200">
            <a:solidFill>
              <a:schemeClr val="tx1"/>
            </a:solidFill>
          </a:endParaRPr>
        </a:p>
      </dsp:txBody>
      <dsp:txXfrm rot="-5400000">
        <a:off x="5555245" y="619125"/>
        <a:ext cx="156223" cy="151883"/>
      </dsp:txXfrm>
    </dsp:sp>
    <dsp:sp modelId="{CF099253-502E-4A86-8C84-02664DD4445F}">
      <dsp:nvSpPr>
        <dsp:cNvPr id="0" name=""/>
        <dsp:cNvSpPr/>
      </dsp:nvSpPr>
      <dsp:spPr>
        <a:xfrm>
          <a:off x="4476149" y="872264"/>
          <a:ext cx="2314415" cy="578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err="1">
              <a:ln w="0"/>
              <a:solidFill>
                <a:schemeClr val="tx1"/>
              </a:solidFill>
              <a:effectLst>
                <a:outerShdw blurRad="38100" dist="19050" dir="2700000" algn="tl" rotWithShape="0">
                  <a:schemeClr val="dk1">
                    <a:alpha val="40000"/>
                  </a:schemeClr>
                </a:outerShdw>
              </a:effectLst>
              <a:latin typeface="Carlito"/>
              <a:cs typeface="Carlito"/>
            </a:rPr>
            <a:t>BeautifulSoup</a:t>
          </a:r>
          <a:r>
            <a:rPr lang="en-GB" sz="1600" kern="1200" dirty="0">
              <a:ln w="0"/>
              <a:solidFill>
                <a:schemeClr val="tx1"/>
              </a:solidFill>
              <a:effectLst>
                <a:outerShdw blurRad="38100" dist="19050" dir="2700000" algn="tl" rotWithShape="0">
                  <a:schemeClr val="dk1">
                    <a:alpha val="40000"/>
                  </a:schemeClr>
                </a:outerShdw>
              </a:effectLst>
              <a:latin typeface="Carlito"/>
              <a:cs typeface="Carlito"/>
            </a:rPr>
            <a:t> html5lib Parser</a:t>
          </a:r>
          <a:endParaRPr lang="en-GB" sz="1600" kern="1200" dirty="0">
            <a:solidFill>
              <a:schemeClr val="tx1"/>
            </a:solidFill>
          </a:endParaRPr>
        </a:p>
      </dsp:txBody>
      <dsp:txXfrm>
        <a:off x="4493096" y="889211"/>
        <a:ext cx="2280521" cy="544709"/>
      </dsp:txXfrm>
    </dsp:sp>
    <dsp:sp modelId="{FEA4CC25-EAFA-4C7B-B8C2-377C391B1166}">
      <dsp:nvSpPr>
        <dsp:cNvPr id="0" name=""/>
        <dsp:cNvSpPr/>
      </dsp:nvSpPr>
      <dsp:spPr>
        <a:xfrm rot="5400000">
          <a:off x="5524868" y="1465333"/>
          <a:ext cx="216976" cy="260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GB" sz="1050" kern="1200">
            <a:solidFill>
              <a:schemeClr val="tx1"/>
            </a:solidFill>
          </a:endParaRPr>
        </a:p>
      </dsp:txBody>
      <dsp:txXfrm rot="-5400000">
        <a:off x="5555245" y="1487031"/>
        <a:ext cx="156223" cy="151883"/>
      </dsp:txXfrm>
    </dsp:sp>
    <dsp:sp modelId="{F45F2E41-5D64-4BAE-891C-8035B519FA46}">
      <dsp:nvSpPr>
        <dsp:cNvPr id="0" name=""/>
        <dsp:cNvSpPr/>
      </dsp:nvSpPr>
      <dsp:spPr>
        <a:xfrm>
          <a:off x="4476149" y="1740170"/>
          <a:ext cx="2314415" cy="578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n w="0"/>
              <a:solidFill>
                <a:schemeClr val="tx1"/>
              </a:solidFill>
              <a:effectLst>
                <a:outerShdw blurRad="38100" dist="19050" dir="2700000" algn="tl" rotWithShape="0">
                  <a:schemeClr val="dk1">
                    <a:alpha val="40000"/>
                  </a:schemeClr>
                </a:outerShdw>
              </a:effectLst>
              <a:latin typeface="Carlito"/>
              <a:cs typeface="Carlito"/>
            </a:rPr>
            <a:t>Find launch info  html table</a:t>
          </a:r>
          <a:endParaRPr lang="en-GB" sz="1600" kern="1200" dirty="0">
            <a:solidFill>
              <a:schemeClr val="tx1"/>
            </a:solidFill>
          </a:endParaRPr>
        </a:p>
      </dsp:txBody>
      <dsp:txXfrm>
        <a:off x="4493096" y="1757117"/>
        <a:ext cx="2280521" cy="544709"/>
      </dsp:txXfrm>
    </dsp:sp>
    <dsp:sp modelId="{BAF54886-B62B-4D3C-8DD1-4A040B0E095D}">
      <dsp:nvSpPr>
        <dsp:cNvPr id="0" name=""/>
        <dsp:cNvSpPr/>
      </dsp:nvSpPr>
      <dsp:spPr>
        <a:xfrm rot="5400000">
          <a:off x="5524868" y="2333239"/>
          <a:ext cx="216976" cy="260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GB" sz="1050" kern="1200">
            <a:solidFill>
              <a:schemeClr val="tx1"/>
            </a:solidFill>
          </a:endParaRPr>
        </a:p>
      </dsp:txBody>
      <dsp:txXfrm rot="-5400000">
        <a:off x="5555245" y="2354937"/>
        <a:ext cx="156223" cy="151883"/>
      </dsp:txXfrm>
    </dsp:sp>
    <dsp:sp modelId="{193AFE84-4EE9-4C5D-98BF-2349BE9FAC6A}">
      <dsp:nvSpPr>
        <dsp:cNvPr id="0" name=""/>
        <dsp:cNvSpPr/>
      </dsp:nvSpPr>
      <dsp:spPr>
        <a:xfrm>
          <a:off x="4476149" y="2608075"/>
          <a:ext cx="2314415" cy="578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n w="0"/>
              <a:solidFill>
                <a:schemeClr val="tx1"/>
              </a:solidFill>
              <a:effectLst>
                <a:outerShdw blurRad="38100" dist="19050" dir="2700000" algn="tl" rotWithShape="0">
                  <a:schemeClr val="dk1">
                    <a:alpha val="40000"/>
                  </a:schemeClr>
                </a:outerShdw>
              </a:effectLst>
              <a:latin typeface="Carlito"/>
              <a:cs typeface="Carlito"/>
            </a:rPr>
            <a:t>Create dictionary</a:t>
          </a:r>
          <a:endParaRPr lang="en-GB" sz="1600" kern="1200" dirty="0">
            <a:solidFill>
              <a:schemeClr val="tx1"/>
            </a:solidFill>
          </a:endParaRPr>
        </a:p>
      </dsp:txBody>
      <dsp:txXfrm>
        <a:off x="4493096" y="2625022"/>
        <a:ext cx="2280521" cy="544709"/>
      </dsp:txXfrm>
    </dsp:sp>
    <dsp:sp modelId="{DC9B19CB-C7F5-45D2-BDC6-3EBD47EB7F82}">
      <dsp:nvSpPr>
        <dsp:cNvPr id="0" name=""/>
        <dsp:cNvSpPr/>
      </dsp:nvSpPr>
      <dsp:spPr>
        <a:xfrm rot="5400000">
          <a:off x="5524868" y="3201144"/>
          <a:ext cx="216976" cy="260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GB" sz="1050" kern="1200">
            <a:solidFill>
              <a:schemeClr val="tx1"/>
            </a:solidFill>
          </a:endParaRPr>
        </a:p>
      </dsp:txBody>
      <dsp:txXfrm rot="-5400000">
        <a:off x="5555245" y="3222842"/>
        <a:ext cx="156223" cy="151883"/>
      </dsp:txXfrm>
    </dsp:sp>
    <dsp:sp modelId="{7B685B29-E75D-4079-ACE2-D0975D991A62}">
      <dsp:nvSpPr>
        <dsp:cNvPr id="0" name=""/>
        <dsp:cNvSpPr/>
      </dsp:nvSpPr>
      <dsp:spPr>
        <a:xfrm>
          <a:off x="4476149" y="3475981"/>
          <a:ext cx="2314415" cy="578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n w="0"/>
              <a:solidFill>
                <a:schemeClr val="tx1"/>
              </a:solidFill>
              <a:effectLst>
                <a:outerShdw blurRad="38100" dist="19050" dir="2700000" algn="tl" rotWithShape="0">
                  <a:schemeClr val="dk1">
                    <a:alpha val="40000"/>
                  </a:schemeClr>
                </a:outerShdw>
              </a:effectLst>
              <a:latin typeface="Carlito"/>
              <a:cs typeface="Carlito"/>
            </a:rPr>
            <a:t>Iterate through  table cells to  extract data to  dictionary</a:t>
          </a:r>
          <a:endParaRPr lang="en-GB" sz="1600" kern="1200" dirty="0">
            <a:solidFill>
              <a:schemeClr val="tx1"/>
            </a:solidFill>
          </a:endParaRPr>
        </a:p>
      </dsp:txBody>
      <dsp:txXfrm>
        <a:off x="4493096" y="3492928"/>
        <a:ext cx="2280521" cy="544709"/>
      </dsp:txXfrm>
    </dsp:sp>
    <dsp:sp modelId="{632C099E-E80E-469E-B60F-E0E1DC4C1FB8}">
      <dsp:nvSpPr>
        <dsp:cNvPr id="0" name=""/>
        <dsp:cNvSpPr/>
      </dsp:nvSpPr>
      <dsp:spPr>
        <a:xfrm rot="5400000">
          <a:off x="5524868" y="4069050"/>
          <a:ext cx="216976" cy="2603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GB" sz="1050" kern="1200">
            <a:solidFill>
              <a:schemeClr val="tx1"/>
            </a:solidFill>
          </a:endParaRPr>
        </a:p>
      </dsp:txBody>
      <dsp:txXfrm rot="-5400000">
        <a:off x="5555245" y="4090748"/>
        <a:ext cx="156223" cy="151883"/>
      </dsp:txXfrm>
    </dsp:sp>
    <dsp:sp modelId="{EA426AF7-0D7F-42FB-9C38-33FE4C2454EA}">
      <dsp:nvSpPr>
        <dsp:cNvPr id="0" name=""/>
        <dsp:cNvSpPr/>
      </dsp:nvSpPr>
      <dsp:spPr>
        <a:xfrm>
          <a:off x="4476149" y="4343887"/>
          <a:ext cx="2314415" cy="5786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ln w="0"/>
              <a:solidFill>
                <a:schemeClr val="tx1"/>
              </a:solidFill>
              <a:effectLst>
                <a:outerShdw blurRad="38100" dist="19050" dir="2700000" algn="tl" rotWithShape="0">
                  <a:schemeClr val="dk1">
                    <a:alpha val="40000"/>
                  </a:schemeClr>
                </a:outerShdw>
              </a:effectLst>
              <a:latin typeface="Carlito"/>
              <a:cs typeface="Carlito"/>
            </a:rPr>
            <a:t>Cast dictionary to  </a:t>
          </a:r>
          <a:r>
            <a:rPr lang="en-GB" sz="1600" kern="1200" dirty="0" err="1">
              <a:ln w="0"/>
              <a:solidFill>
                <a:schemeClr val="tx1"/>
              </a:solidFill>
              <a:effectLst>
                <a:outerShdw blurRad="38100" dist="19050" dir="2700000" algn="tl" rotWithShape="0">
                  <a:schemeClr val="dk1">
                    <a:alpha val="40000"/>
                  </a:schemeClr>
                </a:outerShdw>
              </a:effectLst>
              <a:latin typeface="Carlito"/>
              <a:cs typeface="Carlito"/>
            </a:rPr>
            <a:t>DataFrame</a:t>
          </a:r>
          <a:endParaRPr lang="en-GB" sz="1600" kern="1200" dirty="0">
            <a:solidFill>
              <a:schemeClr val="tx1"/>
            </a:solidFill>
          </a:endParaRPr>
        </a:p>
      </dsp:txBody>
      <dsp:txXfrm>
        <a:off x="4493096" y="4360834"/>
        <a:ext cx="2280521" cy="5447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3897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79078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&lt;Rim </a:t>
            </a:r>
            <a:r>
              <a:rPr lang="en-US" dirty="0" err="1">
                <a:solidFill>
                  <a:schemeClr val="bg2"/>
                </a:solidFill>
                <a:latin typeface="Abadi"/>
                <a:ea typeface="SF Pro" pitchFamily="2" charset="0"/>
                <a:cs typeface="SF Pro" pitchFamily="2" charset="0"/>
              </a:rPr>
              <a:t>Azaouzi</a:t>
            </a:r>
            <a:r>
              <a:rPr lang="en-US" dirty="0">
                <a:solidFill>
                  <a:schemeClr val="bg2"/>
                </a:solidFill>
                <a:latin typeface="Abadi"/>
                <a:ea typeface="SF Pro" pitchFamily="2" charset="0"/>
                <a:cs typeface="SF Pro" pitchFamily="2" charset="0"/>
              </a:rPr>
              <a:t>&gt;</a:t>
            </a:r>
          </a:p>
          <a:p>
            <a:r>
              <a:rPr lang="en-US" dirty="0">
                <a:solidFill>
                  <a:schemeClr val="bg2"/>
                </a:solidFill>
                <a:latin typeface="Abadi" panose="020B0604020104020204" pitchFamily="34" charset="0"/>
                <a:ea typeface="SF Pro" pitchFamily="2" charset="0"/>
                <a:cs typeface="SF Pro" pitchFamily="2" charset="0"/>
              </a:rPr>
              <a:t>&lt;05/09/2023&gt;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E8078E10-D5CA-2391-E4F8-69AB2A01E77E}"/>
              </a:ext>
            </a:extLst>
          </p:cNvPr>
          <p:cNvSpPr txBox="1"/>
          <p:nvPr/>
        </p:nvSpPr>
        <p:spPr>
          <a:xfrm>
            <a:off x="1314296" y="1638610"/>
            <a:ext cx="9427029" cy="1754326"/>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wrap="square">
            <a:spAutoFit/>
          </a:bodyPr>
          <a:lstStyle/>
          <a:p>
            <a:pPr algn="l"/>
            <a:r>
              <a:rPr lang="en-GB" sz="1800" b="0" i="0" u="none" strike="noStrike" baseline="0" dirty="0">
                <a:solidFill>
                  <a:srgbClr val="292929"/>
                </a:solidFill>
                <a:latin typeface="Abadi" panose="020B0604020104020204" pitchFamily="34" charset="0"/>
              </a:rPr>
              <a:t>Data Wrangling is the process of cleaning and unifying messy and complex data sets for easy access and Exploratory Data Analysis (EDA).</a:t>
            </a:r>
          </a:p>
          <a:p>
            <a:pPr algn="just"/>
            <a:r>
              <a:rPr lang="en-GB" sz="1800" b="0" i="0" u="none" strike="noStrike" baseline="0" dirty="0">
                <a:solidFill>
                  <a:srgbClr val="292929"/>
                </a:solidFill>
                <a:latin typeface="Abadi" panose="020B0604020104020204" pitchFamily="34" charset="0"/>
              </a:rPr>
              <a:t>Firstly, the </a:t>
            </a:r>
            <a:r>
              <a:rPr lang="en-GB" sz="1800" b="0" i="0" u="none" strike="noStrike" baseline="0" dirty="0" err="1">
                <a:solidFill>
                  <a:srgbClr val="292929"/>
                </a:solidFill>
                <a:latin typeface="Abadi" panose="020B0604020104020204" pitchFamily="34" charset="0"/>
              </a:rPr>
              <a:t>cacluation</a:t>
            </a:r>
            <a:r>
              <a:rPr lang="en-GB" sz="1800" b="0" i="0" u="none" strike="noStrike" baseline="0" dirty="0">
                <a:solidFill>
                  <a:srgbClr val="292929"/>
                </a:solidFill>
                <a:latin typeface="Abadi" panose="020B0604020104020204" pitchFamily="34" charset="0"/>
              </a:rPr>
              <a:t> of number of launches on each site, calculate the number and occurrence of mission outcome per orbit type.</a:t>
            </a:r>
          </a:p>
          <a:p>
            <a:pPr algn="l"/>
            <a:r>
              <a:rPr lang="en-GB" sz="1800" b="0" i="0" u="none" strike="noStrike" baseline="0" dirty="0">
                <a:solidFill>
                  <a:srgbClr val="292929"/>
                </a:solidFill>
                <a:latin typeface="Abadi" panose="020B0604020104020204" pitchFamily="34" charset="0"/>
              </a:rPr>
              <a:t>We then create a landing outcome label from the outcome column. This will make it easier for further analysis, visualization, and ML. </a:t>
            </a:r>
            <a:endParaRPr lang="en-GB" dirty="0"/>
          </a:p>
        </p:txBody>
      </p:sp>
      <p:sp>
        <p:nvSpPr>
          <p:cNvPr id="6" name="Rectangle: Rounded Corners 5">
            <a:extLst>
              <a:ext uri="{FF2B5EF4-FFF2-40B4-BE49-F238E27FC236}">
                <a16:creationId xmlns:a16="http://schemas.microsoft.com/office/drawing/2014/main" id="{18544B11-9078-A125-4996-DDFE8FC9F701}"/>
              </a:ext>
            </a:extLst>
          </p:cNvPr>
          <p:cNvSpPr/>
          <p:nvPr/>
        </p:nvSpPr>
        <p:spPr>
          <a:xfrm>
            <a:off x="7584537" y="3603172"/>
            <a:ext cx="3873435" cy="22638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Github</a:t>
            </a:r>
            <a:r>
              <a:rPr lang="en-GB" dirty="0"/>
              <a:t> url:</a:t>
            </a:r>
          </a:p>
          <a:p>
            <a:pPr algn="ctr"/>
            <a:r>
              <a:rPr lang="en-GB" dirty="0"/>
              <a:t>https://github.com/ramroumette/Capstone-project-coursera/blob/main/Data%20Wrangling.ipynb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1371" y="1531711"/>
            <a:ext cx="11244943" cy="3317733"/>
          </a:xfrm>
          <a:prstGeom prst="rect">
            <a:avLst/>
          </a:prstGeom>
        </p:spPr>
        <p:txBody>
          <a:bodyPr lIns="91440" tIns="45720" rIns="91440" bIns="45720" anchor="t"/>
          <a:lstStyle/>
          <a:p>
            <a:pPr marL="12700" marR="556260">
              <a:lnSpc>
                <a:spcPts val="2210"/>
              </a:lnSpc>
              <a:spcBef>
                <a:spcPts val="335"/>
              </a:spcBef>
            </a:pPr>
            <a:r>
              <a:rPr lang="en-GB" sz="2400" dirty="0">
                <a:solidFill>
                  <a:srgbClr val="404040"/>
                </a:solidFill>
                <a:cs typeface="Carlito"/>
              </a:rPr>
              <a:t>Visualization tools are used to better explore the data and it was performed on variables Flight Number, Payload Mass, Launch Site,  Orbit, Class and Year.</a:t>
            </a:r>
          </a:p>
          <a:p>
            <a:pPr marL="0" indent="0">
              <a:lnSpc>
                <a:spcPct val="100000"/>
              </a:lnSpc>
              <a:spcBef>
                <a:spcPts val="1050"/>
              </a:spcBef>
              <a:buNone/>
            </a:pPr>
            <a:r>
              <a:rPr lang="en-GB" sz="2400" u="heavy" spc="-5" dirty="0">
                <a:solidFill>
                  <a:srgbClr val="404040"/>
                </a:solidFill>
                <a:uFill>
                  <a:solidFill>
                    <a:srgbClr val="404040"/>
                  </a:solidFill>
                </a:uFill>
                <a:cs typeface="Carlito"/>
              </a:rPr>
              <a:t>Plots</a:t>
            </a:r>
            <a:r>
              <a:rPr lang="en-GB" sz="2400" u="heavy" spc="-55" dirty="0">
                <a:solidFill>
                  <a:srgbClr val="404040"/>
                </a:solidFill>
                <a:uFill>
                  <a:solidFill>
                    <a:srgbClr val="404040"/>
                  </a:solidFill>
                </a:uFill>
                <a:cs typeface="Carlito"/>
              </a:rPr>
              <a:t> </a:t>
            </a:r>
            <a:r>
              <a:rPr lang="en-GB" sz="2400" u="heavy" spc="-5" dirty="0">
                <a:solidFill>
                  <a:srgbClr val="404040"/>
                </a:solidFill>
                <a:uFill>
                  <a:solidFill>
                    <a:srgbClr val="404040"/>
                  </a:solidFill>
                </a:uFill>
                <a:cs typeface="Carlito"/>
              </a:rPr>
              <a:t>Used:</a:t>
            </a:r>
            <a:endParaRPr lang="en-GB" sz="2400" dirty="0">
              <a:cs typeface="Carlito"/>
            </a:endParaRPr>
          </a:p>
          <a:p>
            <a:pPr marL="12700" marR="405765">
              <a:lnSpc>
                <a:spcPts val="2210"/>
              </a:lnSpc>
              <a:spcBef>
                <a:spcPts val="1430"/>
              </a:spcBef>
            </a:pPr>
            <a:r>
              <a:rPr lang="en-GB" sz="2400" spc="-15" dirty="0">
                <a:solidFill>
                  <a:srgbClr val="404040"/>
                </a:solidFill>
                <a:cs typeface="Carlito"/>
              </a:rPr>
              <a:t>Flight </a:t>
            </a:r>
            <a:r>
              <a:rPr lang="en-GB" sz="2400" dirty="0">
                <a:solidFill>
                  <a:srgbClr val="404040"/>
                </a:solidFill>
                <a:cs typeface="Carlito"/>
              </a:rPr>
              <a:t>Number </a:t>
            </a:r>
            <a:r>
              <a:rPr lang="en-GB" sz="2400" spc="-20" dirty="0">
                <a:solidFill>
                  <a:srgbClr val="404040"/>
                </a:solidFill>
                <a:cs typeface="Carlito"/>
              </a:rPr>
              <a:t>vs. </a:t>
            </a:r>
            <a:r>
              <a:rPr lang="en-GB" sz="2400" spc="-25" dirty="0">
                <a:solidFill>
                  <a:srgbClr val="404040"/>
                </a:solidFill>
                <a:cs typeface="Carlito"/>
              </a:rPr>
              <a:t>Payload </a:t>
            </a:r>
            <a:r>
              <a:rPr lang="en-GB" sz="2400" dirty="0">
                <a:solidFill>
                  <a:srgbClr val="404040"/>
                </a:solidFill>
                <a:cs typeface="Carlito"/>
              </a:rPr>
              <a:t>Mass, </a:t>
            </a:r>
            <a:r>
              <a:rPr lang="en-GB" sz="2400" spc="-10" dirty="0">
                <a:solidFill>
                  <a:srgbClr val="404040"/>
                </a:solidFill>
                <a:cs typeface="Carlito"/>
              </a:rPr>
              <a:t>Flight </a:t>
            </a:r>
            <a:r>
              <a:rPr lang="en-GB" sz="2400" dirty="0">
                <a:solidFill>
                  <a:srgbClr val="404040"/>
                </a:solidFill>
                <a:cs typeface="Carlito"/>
              </a:rPr>
              <a:t>Number </a:t>
            </a:r>
            <a:r>
              <a:rPr lang="en-GB" sz="2400" spc="-20" dirty="0">
                <a:solidFill>
                  <a:srgbClr val="404040"/>
                </a:solidFill>
                <a:cs typeface="Carlito"/>
              </a:rPr>
              <a:t>vs. </a:t>
            </a:r>
            <a:r>
              <a:rPr lang="en-GB" sz="2400" spc="-5" dirty="0">
                <a:solidFill>
                  <a:srgbClr val="404040"/>
                </a:solidFill>
                <a:cs typeface="Carlito"/>
              </a:rPr>
              <a:t>Launch </a:t>
            </a:r>
            <a:r>
              <a:rPr lang="en-GB" sz="2400" spc="-15" dirty="0">
                <a:solidFill>
                  <a:srgbClr val="404040"/>
                </a:solidFill>
                <a:cs typeface="Carlito"/>
              </a:rPr>
              <a:t>Site, </a:t>
            </a:r>
            <a:r>
              <a:rPr lang="en-GB" sz="2400" spc="-25" dirty="0">
                <a:solidFill>
                  <a:srgbClr val="404040"/>
                </a:solidFill>
                <a:cs typeface="Carlito"/>
              </a:rPr>
              <a:t>Payload </a:t>
            </a:r>
            <a:r>
              <a:rPr lang="en-GB" sz="2400" dirty="0">
                <a:solidFill>
                  <a:srgbClr val="404040"/>
                </a:solidFill>
                <a:cs typeface="Carlito"/>
              </a:rPr>
              <a:t>Mass </a:t>
            </a:r>
            <a:r>
              <a:rPr lang="en-GB" sz="2400" spc="-20" dirty="0">
                <a:solidFill>
                  <a:srgbClr val="404040"/>
                </a:solidFill>
                <a:cs typeface="Carlito"/>
              </a:rPr>
              <a:t>vs. </a:t>
            </a:r>
            <a:r>
              <a:rPr lang="en-GB" sz="2400" spc="-5" dirty="0">
                <a:solidFill>
                  <a:srgbClr val="404040"/>
                </a:solidFill>
                <a:cs typeface="Carlito"/>
              </a:rPr>
              <a:t>Launch </a:t>
            </a:r>
            <a:r>
              <a:rPr lang="en-GB" sz="2400" spc="-15" dirty="0">
                <a:solidFill>
                  <a:srgbClr val="404040"/>
                </a:solidFill>
                <a:cs typeface="Carlito"/>
              </a:rPr>
              <a:t>Site,  </a:t>
            </a:r>
            <a:r>
              <a:rPr lang="en-GB" sz="2400" spc="-5" dirty="0">
                <a:solidFill>
                  <a:srgbClr val="404040"/>
                </a:solidFill>
                <a:cs typeface="Carlito"/>
              </a:rPr>
              <a:t>Orbit </a:t>
            </a:r>
            <a:r>
              <a:rPr lang="en-GB" sz="2400" spc="-20" dirty="0">
                <a:solidFill>
                  <a:srgbClr val="404040"/>
                </a:solidFill>
                <a:cs typeface="Carlito"/>
              </a:rPr>
              <a:t>vs. </a:t>
            </a:r>
            <a:r>
              <a:rPr lang="en-GB" sz="2400" dirty="0">
                <a:solidFill>
                  <a:srgbClr val="404040"/>
                </a:solidFill>
                <a:cs typeface="Carlito"/>
              </a:rPr>
              <a:t>Success </a:t>
            </a:r>
            <a:r>
              <a:rPr lang="en-GB" sz="2400" spc="-20" dirty="0">
                <a:solidFill>
                  <a:srgbClr val="404040"/>
                </a:solidFill>
                <a:cs typeface="Carlito"/>
              </a:rPr>
              <a:t>Rate, </a:t>
            </a:r>
            <a:r>
              <a:rPr lang="en-GB" sz="2400" spc="-10" dirty="0">
                <a:solidFill>
                  <a:srgbClr val="404040"/>
                </a:solidFill>
                <a:cs typeface="Carlito"/>
              </a:rPr>
              <a:t>Flight </a:t>
            </a:r>
            <a:r>
              <a:rPr lang="en-GB" sz="2400" dirty="0">
                <a:solidFill>
                  <a:srgbClr val="404040"/>
                </a:solidFill>
                <a:cs typeface="Carlito"/>
              </a:rPr>
              <a:t>Number </a:t>
            </a:r>
            <a:r>
              <a:rPr lang="en-GB" sz="2400" spc="-20" dirty="0">
                <a:solidFill>
                  <a:srgbClr val="404040"/>
                </a:solidFill>
                <a:cs typeface="Carlito"/>
              </a:rPr>
              <a:t>vs. </a:t>
            </a:r>
            <a:r>
              <a:rPr lang="en-GB" sz="2400" spc="-5" dirty="0">
                <a:solidFill>
                  <a:srgbClr val="404040"/>
                </a:solidFill>
                <a:cs typeface="Carlito"/>
              </a:rPr>
              <a:t>Orbit, </a:t>
            </a:r>
            <a:r>
              <a:rPr lang="en-GB" sz="2400" spc="-25" dirty="0">
                <a:solidFill>
                  <a:srgbClr val="404040"/>
                </a:solidFill>
                <a:cs typeface="Carlito"/>
              </a:rPr>
              <a:t>Payload </a:t>
            </a:r>
            <a:r>
              <a:rPr lang="en-GB" sz="2400" spc="-15" dirty="0">
                <a:solidFill>
                  <a:srgbClr val="404040"/>
                </a:solidFill>
                <a:cs typeface="Carlito"/>
              </a:rPr>
              <a:t>vs </a:t>
            </a:r>
            <a:r>
              <a:rPr lang="en-GB" sz="2400" spc="-5" dirty="0">
                <a:solidFill>
                  <a:srgbClr val="404040"/>
                </a:solidFill>
                <a:cs typeface="Carlito"/>
              </a:rPr>
              <a:t>Orbit, </a:t>
            </a:r>
            <a:r>
              <a:rPr lang="en-GB" sz="2400" dirty="0">
                <a:solidFill>
                  <a:srgbClr val="404040"/>
                </a:solidFill>
                <a:cs typeface="Carlito"/>
              </a:rPr>
              <a:t>and Success </a:t>
            </a:r>
            <a:r>
              <a:rPr lang="en-GB" sz="2400" spc="-60" dirty="0">
                <a:solidFill>
                  <a:srgbClr val="404040"/>
                </a:solidFill>
                <a:cs typeface="Carlito"/>
              </a:rPr>
              <a:t>Yearly</a:t>
            </a:r>
            <a:r>
              <a:rPr lang="en-GB" sz="2400" spc="70" dirty="0">
                <a:solidFill>
                  <a:srgbClr val="404040"/>
                </a:solidFill>
                <a:cs typeface="Carlito"/>
              </a:rPr>
              <a:t> </a:t>
            </a:r>
            <a:r>
              <a:rPr lang="en-GB" sz="2400" spc="-60" dirty="0">
                <a:solidFill>
                  <a:srgbClr val="404040"/>
                </a:solidFill>
                <a:cs typeface="Carlito"/>
              </a:rPr>
              <a:t>Trend</a:t>
            </a:r>
            <a:endParaRPr lang="en-GB" sz="2400" dirty="0">
              <a:cs typeface="Carlito"/>
            </a:endParaRPr>
          </a:p>
          <a:p>
            <a:pPr marL="12700">
              <a:lnSpc>
                <a:spcPts val="2300"/>
              </a:lnSpc>
              <a:spcBef>
                <a:spcPts val="1160"/>
              </a:spcBef>
            </a:pPr>
            <a:r>
              <a:rPr lang="en-GB" sz="2400" spc="-25" dirty="0">
                <a:solidFill>
                  <a:srgbClr val="404040"/>
                </a:solidFill>
                <a:cs typeface="Carlito"/>
              </a:rPr>
              <a:t>Scatter </a:t>
            </a:r>
            <a:r>
              <a:rPr lang="en-GB" sz="2400" spc="-5" dirty="0">
                <a:solidFill>
                  <a:srgbClr val="404040"/>
                </a:solidFill>
                <a:cs typeface="Carlito"/>
              </a:rPr>
              <a:t>plots, line </a:t>
            </a:r>
            <a:r>
              <a:rPr lang="en-GB" sz="2400" dirty="0">
                <a:solidFill>
                  <a:srgbClr val="404040"/>
                </a:solidFill>
                <a:cs typeface="Carlito"/>
              </a:rPr>
              <a:t>charts, and </a:t>
            </a:r>
            <a:r>
              <a:rPr lang="en-GB" sz="2400" spc="-5" dirty="0">
                <a:solidFill>
                  <a:srgbClr val="404040"/>
                </a:solidFill>
                <a:cs typeface="Carlito"/>
              </a:rPr>
              <a:t>bar plots </a:t>
            </a:r>
            <a:r>
              <a:rPr lang="en-GB" sz="2400" spc="-20" dirty="0">
                <a:solidFill>
                  <a:srgbClr val="404040"/>
                </a:solidFill>
                <a:cs typeface="Carlito"/>
              </a:rPr>
              <a:t>were </a:t>
            </a:r>
            <a:r>
              <a:rPr lang="en-GB" sz="2400" spc="-5" dirty="0">
                <a:solidFill>
                  <a:srgbClr val="404040"/>
                </a:solidFill>
                <a:cs typeface="Carlito"/>
              </a:rPr>
              <a:t>used </a:t>
            </a:r>
            <a:r>
              <a:rPr lang="en-GB" sz="2400" spc="-20" dirty="0">
                <a:solidFill>
                  <a:srgbClr val="404040"/>
                </a:solidFill>
                <a:cs typeface="Carlito"/>
              </a:rPr>
              <a:t>to compare </a:t>
            </a:r>
            <a:r>
              <a:rPr lang="en-GB" sz="2400" spc="-5" dirty="0">
                <a:solidFill>
                  <a:srgbClr val="404040"/>
                </a:solidFill>
                <a:cs typeface="Carlito"/>
              </a:rPr>
              <a:t>relationships between variables</a:t>
            </a:r>
            <a:r>
              <a:rPr lang="en-GB" sz="2400" spc="-20" dirty="0">
                <a:solidFill>
                  <a:srgbClr val="404040"/>
                </a:solidFill>
                <a:cs typeface="Carlito"/>
              </a:rPr>
              <a:t> to</a:t>
            </a:r>
            <a:endParaRPr lang="en-GB" sz="2400" dirty="0">
              <a:cs typeface="Carlito"/>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Rounded Corners 1">
            <a:extLst>
              <a:ext uri="{FF2B5EF4-FFF2-40B4-BE49-F238E27FC236}">
                <a16:creationId xmlns:a16="http://schemas.microsoft.com/office/drawing/2014/main" id="{3E4D33BD-C2FF-3FE6-8C24-598438C2F623}"/>
              </a:ext>
            </a:extLst>
          </p:cNvPr>
          <p:cNvSpPr/>
          <p:nvPr/>
        </p:nvSpPr>
        <p:spPr>
          <a:xfrm>
            <a:off x="7021286" y="4849444"/>
            <a:ext cx="3614057" cy="20085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Github</a:t>
            </a:r>
            <a:r>
              <a:rPr lang="en-GB" dirty="0"/>
              <a:t> url:</a:t>
            </a:r>
          </a:p>
          <a:p>
            <a:pPr algn="ctr"/>
            <a:r>
              <a:rPr lang="en-GB" dirty="0"/>
              <a:t>https://github.com/ramroumette/Capstone-project-coursera/blob/main/EDA%20with%20Visualization.ipynb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97A6EF9-16CD-E45D-CB53-E6DBE6BC0A98}"/>
              </a:ext>
            </a:extLst>
          </p:cNvPr>
          <p:cNvSpPr/>
          <p:nvPr/>
        </p:nvSpPr>
        <p:spPr>
          <a:xfrm>
            <a:off x="7843915" y="4764126"/>
            <a:ext cx="3614057" cy="20085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Github</a:t>
            </a:r>
            <a:r>
              <a:rPr lang="en-GB" dirty="0"/>
              <a:t> url:</a:t>
            </a:r>
          </a:p>
          <a:p>
            <a:pPr algn="ctr"/>
            <a:r>
              <a:rPr lang="en-GB" dirty="0"/>
              <a:t>https://github.com/ramroumette/Capstone-project-coursera/blob/main/EDA%20with%20SQL.ipynb</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14" name="TextBox 13">
            <a:extLst>
              <a:ext uri="{FF2B5EF4-FFF2-40B4-BE49-F238E27FC236}">
                <a16:creationId xmlns:a16="http://schemas.microsoft.com/office/drawing/2014/main" id="{F8848FF1-AB1D-95C9-1D06-0020E9113411}"/>
              </a:ext>
            </a:extLst>
          </p:cNvPr>
          <p:cNvSpPr txBox="1"/>
          <p:nvPr/>
        </p:nvSpPr>
        <p:spPr>
          <a:xfrm>
            <a:off x="1295400" y="1372382"/>
            <a:ext cx="8164286" cy="369332"/>
          </a:xfrm>
          <a:prstGeom prst="rect">
            <a:avLst/>
          </a:prstGeom>
          <a:noFill/>
        </p:spPr>
        <p:txBody>
          <a:bodyPr wrap="square">
            <a:spAutoFit/>
          </a:bodyPr>
          <a:lstStyle/>
          <a:p>
            <a:pPr algn="ctr"/>
            <a:r>
              <a:rPr lang="en-GB" dirty="0">
                <a:solidFill>
                  <a:srgbClr val="292929"/>
                </a:solidFill>
                <a:latin typeface="Abadi" panose="020B0604020104020204" pitchFamily="34" charset="0"/>
              </a:rPr>
              <a:t>M</a:t>
            </a:r>
            <a:r>
              <a:rPr lang="en-GB" sz="1800" b="0" i="0" u="none" strike="noStrike" baseline="0" dirty="0">
                <a:solidFill>
                  <a:srgbClr val="292929"/>
                </a:solidFill>
                <a:latin typeface="Abadi" panose="020B0604020104020204" pitchFamily="34" charset="0"/>
              </a:rPr>
              <a:t>any queries to get better understanding of the dataset with SQL,</a:t>
            </a:r>
            <a:endParaRPr lang="en-GB" dirty="0"/>
          </a:p>
        </p:txBody>
      </p:sp>
      <p:sp>
        <p:nvSpPr>
          <p:cNvPr id="17" name="TextBox 16">
            <a:extLst>
              <a:ext uri="{FF2B5EF4-FFF2-40B4-BE49-F238E27FC236}">
                <a16:creationId xmlns:a16="http://schemas.microsoft.com/office/drawing/2014/main" id="{4505AE50-5719-E009-8175-F82095A1FDBC}"/>
              </a:ext>
            </a:extLst>
          </p:cNvPr>
          <p:cNvSpPr txBox="1"/>
          <p:nvPr/>
        </p:nvSpPr>
        <p:spPr>
          <a:xfrm>
            <a:off x="457199" y="1817915"/>
            <a:ext cx="11636830" cy="3693319"/>
          </a:xfrm>
          <a:prstGeom prst="rect">
            <a:avLst/>
          </a:prstGeom>
          <a:noFill/>
        </p:spPr>
        <p:txBody>
          <a:bodyPr wrap="square">
            <a:spAutoFit/>
          </a:bodyPr>
          <a:lstStyle/>
          <a:p>
            <a:pPr algn="l"/>
            <a:r>
              <a:rPr lang="en-GB" sz="1800" b="0" i="0" u="none" strike="noStrike" baseline="0" dirty="0">
                <a:solidFill>
                  <a:srgbClr val="292929"/>
                </a:solidFill>
                <a:latin typeface="Abadi" panose="020B0604020104020204" pitchFamily="34" charset="0"/>
              </a:rPr>
              <a:t>- Displaying the names of the launch sites.</a:t>
            </a:r>
          </a:p>
          <a:p>
            <a:pPr algn="l"/>
            <a:r>
              <a:rPr lang="en-GB" sz="1800" b="0" i="0" u="none" strike="noStrike" baseline="0" dirty="0">
                <a:solidFill>
                  <a:srgbClr val="292929"/>
                </a:solidFill>
                <a:latin typeface="Abadi" panose="020B0604020104020204" pitchFamily="34" charset="0"/>
              </a:rPr>
              <a:t>- Displaying 5 records where launch sites begin with the string ‘CCA’.</a:t>
            </a:r>
          </a:p>
          <a:p>
            <a:pPr algn="l"/>
            <a:r>
              <a:rPr lang="en-GB" sz="1800" b="0" i="0" u="none" strike="noStrike" baseline="0" dirty="0">
                <a:solidFill>
                  <a:srgbClr val="292929"/>
                </a:solidFill>
                <a:latin typeface="Abadi" panose="020B0604020104020204" pitchFamily="34" charset="0"/>
              </a:rPr>
              <a:t>- Displaying the total payload mass carried by booster launched by NASA (CRS).</a:t>
            </a:r>
          </a:p>
          <a:p>
            <a:pPr algn="l"/>
            <a:r>
              <a:rPr lang="en-GB" sz="1800" b="0" i="0" u="none" strike="noStrike" baseline="0" dirty="0">
                <a:solidFill>
                  <a:srgbClr val="292929"/>
                </a:solidFill>
                <a:latin typeface="Abadi" panose="020B0604020104020204" pitchFamily="34" charset="0"/>
              </a:rPr>
              <a:t>- Displaying the average payload mass carried by booster version F9 v1.1.</a:t>
            </a:r>
          </a:p>
          <a:p>
            <a:pPr algn="l"/>
            <a:r>
              <a:rPr lang="en-GB" sz="1800" b="0" i="0" u="none" strike="noStrike" baseline="0" dirty="0">
                <a:solidFill>
                  <a:srgbClr val="292929"/>
                </a:solidFill>
                <a:latin typeface="Abadi" panose="020B0604020104020204" pitchFamily="34" charset="0"/>
              </a:rPr>
              <a:t>- Listing the date when the first successful landing outcome in ground pad was achieved.</a:t>
            </a:r>
          </a:p>
          <a:p>
            <a:pPr algn="l"/>
            <a:r>
              <a:rPr lang="en-GB" sz="1800" b="0" i="0" u="none" strike="noStrike" baseline="0" dirty="0">
                <a:solidFill>
                  <a:srgbClr val="292929"/>
                </a:solidFill>
                <a:latin typeface="Abadi" panose="020B0604020104020204" pitchFamily="34" charset="0"/>
              </a:rPr>
              <a:t>- Listing the names of the boosters which have success in drone ship and have payload mass</a:t>
            </a:r>
          </a:p>
          <a:p>
            <a:pPr algn="l"/>
            <a:r>
              <a:rPr lang="en-GB" sz="1800" b="0" i="0" u="none" strike="noStrike" baseline="0" dirty="0">
                <a:solidFill>
                  <a:srgbClr val="292929"/>
                </a:solidFill>
                <a:latin typeface="Abadi" panose="020B0604020104020204" pitchFamily="34" charset="0"/>
              </a:rPr>
              <a:t>greater than 4000 but less than 6000.</a:t>
            </a:r>
          </a:p>
          <a:p>
            <a:pPr algn="l"/>
            <a:r>
              <a:rPr lang="en-GB" sz="1800" b="0" i="0" u="none" strike="noStrike" baseline="0" dirty="0">
                <a:solidFill>
                  <a:srgbClr val="292929"/>
                </a:solidFill>
                <a:latin typeface="Abadi" panose="020B0604020104020204" pitchFamily="34" charset="0"/>
              </a:rPr>
              <a:t>- Listing the total number of successful and failure mission outcomes.</a:t>
            </a:r>
          </a:p>
          <a:p>
            <a:pPr algn="l"/>
            <a:r>
              <a:rPr lang="en-GB" sz="1800" b="0" i="0" u="none" strike="noStrike" baseline="0" dirty="0">
                <a:solidFill>
                  <a:srgbClr val="292929"/>
                </a:solidFill>
                <a:latin typeface="Abadi" panose="020B0604020104020204" pitchFamily="34" charset="0"/>
              </a:rPr>
              <a:t>- Listing the names of the </a:t>
            </a:r>
            <a:r>
              <a:rPr lang="en-GB" sz="1800" b="0" i="0" u="none" strike="noStrike" baseline="0" dirty="0" err="1">
                <a:solidFill>
                  <a:srgbClr val="292929"/>
                </a:solidFill>
                <a:latin typeface="Abadi" panose="020B0604020104020204" pitchFamily="34" charset="0"/>
              </a:rPr>
              <a:t>booster_versions</a:t>
            </a:r>
            <a:r>
              <a:rPr lang="en-GB" sz="1800" b="0" i="0" u="none" strike="noStrike" baseline="0" dirty="0">
                <a:solidFill>
                  <a:srgbClr val="292929"/>
                </a:solidFill>
                <a:latin typeface="Abadi" panose="020B0604020104020204" pitchFamily="34" charset="0"/>
              </a:rPr>
              <a:t> which have carried the maximum payload mass.</a:t>
            </a:r>
          </a:p>
          <a:p>
            <a:pPr algn="l"/>
            <a:r>
              <a:rPr lang="en-GB" sz="1800" b="0" i="0" u="none" strike="noStrike" baseline="0" dirty="0">
                <a:solidFill>
                  <a:srgbClr val="292929"/>
                </a:solidFill>
                <a:latin typeface="Abadi" panose="020B0604020104020204" pitchFamily="34" charset="0"/>
              </a:rPr>
              <a:t>- Listing the failed </a:t>
            </a:r>
            <a:r>
              <a:rPr lang="en-GB" sz="1800" b="0" i="0" u="none" strike="noStrike" baseline="0" dirty="0" err="1">
                <a:solidFill>
                  <a:srgbClr val="292929"/>
                </a:solidFill>
                <a:latin typeface="Abadi" panose="020B0604020104020204" pitchFamily="34" charset="0"/>
              </a:rPr>
              <a:t>landing_outcomes</a:t>
            </a:r>
            <a:r>
              <a:rPr lang="en-GB" sz="1800" b="0" i="0" u="none" strike="noStrike" baseline="0" dirty="0">
                <a:solidFill>
                  <a:srgbClr val="292929"/>
                </a:solidFill>
                <a:latin typeface="Abadi" panose="020B0604020104020204" pitchFamily="34" charset="0"/>
              </a:rPr>
              <a:t> in drone ship, their booster versions, and launch sites</a:t>
            </a:r>
          </a:p>
          <a:p>
            <a:pPr algn="l"/>
            <a:r>
              <a:rPr lang="en-GB" sz="1800" b="0" i="0" u="none" strike="noStrike" baseline="0" dirty="0">
                <a:solidFill>
                  <a:srgbClr val="292929"/>
                </a:solidFill>
                <a:latin typeface="Abadi" panose="020B0604020104020204" pitchFamily="34" charset="0"/>
              </a:rPr>
              <a:t>names for in year 2015.</a:t>
            </a:r>
          </a:p>
          <a:p>
            <a:pPr algn="l"/>
            <a:r>
              <a:rPr lang="en-GB" sz="1800" b="0" i="0" u="none" strike="noStrike" baseline="0" dirty="0">
                <a:solidFill>
                  <a:srgbClr val="292929"/>
                </a:solidFill>
                <a:latin typeface="Abadi" panose="020B0604020104020204" pitchFamily="34" charset="0"/>
              </a:rPr>
              <a:t>- Rank the count of landing outcomes or success between the date 2010-06-04 and</a:t>
            </a:r>
          </a:p>
          <a:p>
            <a:pPr algn="l"/>
            <a:r>
              <a:rPr lang="en-GB" sz="1800" b="0" i="0" u="none" strike="noStrike" baseline="0" dirty="0">
                <a:solidFill>
                  <a:srgbClr val="292929"/>
                </a:solidFill>
                <a:latin typeface="Abadi" panose="020B0604020104020204" pitchFamily="34" charset="0"/>
              </a:rPr>
              <a:t>2017-03-20, in descending order.</a:t>
            </a:r>
            <a:endParaRPr lang="en-GB"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F2E10CF-7F82-A9A9-1EAA-592DEFC90148}"/>
              </a:ext>
            </a:extLst>
          </p:cNvPr>
          <p:cNvSpPr/>
          <p:nvPr/>
        </p:nvSpPr>
        <p:spPr>
          <a:xfrm>
            <a:off x="7671554" y="4749423"/>
            <a:ext cx="3614057" cy="20085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Github</a:t>
            </a:r>
            <a:r>
              <a:rPr lang="en-GB" dirty="0"/>
              <a:t> url:</a:t>
            </a:r>
          </a:p>
          <a:p>
            <a:pPr algn="ctr"/>
            <a:r>
              <a:rPr lang="en-GB" dirty="0"/>
              <a:t>https://github.com/ramroumette/Capstone-project-coursera/blob/main/Interactive%20Visual%20Analytics%20with%20Folium%20lab.ipynb</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1DCC7284-3972-211C-E964-681724F17EEB}"/>
              </a:ext>
            </a:extLst>
          </p:cNvPr>
          <p:cNvSpPr txBox="1"/>
          <p:nvPr/>
        </p:nvSpPr>
        <p:spPr>
          <a:xfrm>
            <a:off x="446314" y="1534886"/>
            <a:ext cx="11386457" cy="3805337"/>
          </a:xfrm>
          <a:prstGeom prst="rect">
            <a:avLst/>
          </a:prstGeom>
          <a:noFill/>
        </p:spPr>
        <p:txBody>
          <a:bodyPr wrap="square">
            <a:spAutoFit/>
          </a:bodyPr>
          <a:lstStyle/>
          <a:p>
            <a:pPr marL="342900" indent="-342900" algn="just">
              <a:lnSpc>
                <a:spcPct val="200000"/>
              </a:lnSpc>
              <a:buFont typeface="Arial" panose="020B0604020202020204" pitchFamily="34" charset="0"/>
              <a:buChar char="•"/>
            </a:pPr>
            <a:r>
              <a:rPr lang="en-GB" sz="2400" spc="-15" dirty="0">
                <a:cs typeface="Carlito"/>
              </a:rPr>
              <a:t>In order to locate </a:t>
            </a:r>
            <a:r>
              <a:rPr lang="en-GB" sz="2400" spc="-5" dirty="0">
                <a:cs typeface="Carlito"/>
              </a:rPr>
              <a:t>successful </a:t>
            </a:r>
            <a:r>
              <a:rPr lang="en-GB" sz="2400" dirty="0">
                <a:cs typeface="Carlito"/>
              </a:rPr>
              <a:t>and </a:t>
            </a:r>
            <a:r>
              <a:rPr lang="en-GB" sz="2800" spc="-5" dirty="0">
                <a:cs typeface="Carlito"/>
              </a:rPr>
              <a:t>unsuccessful</a:t>
            </a:r>
            <a:r>
              <a:rPr lang="en-GB" sz="2400" spc="-5" dirty="0">
                <a:cs typeface="Carlito"/>
              </a:rPr>
              <a:t> </a:t>
            </a:r>
            <a:r>
              <a:rPr lang="en-GB" sz="2400" dirty="0">
                <a:cs typeface="Carlito"/>
              </a:rPr>
              <a:t>landings, and a </a:t>
            </a:r>
            <a:r>
              <a:rPr lang="en-GB" sz="2400" spc="-25" dirty="0">
                <a:cs typeface="Carlito"/>
              </a:rPr>
              <a:t>proximity example  </a:t>
            </a:r>
            <a:r>
              <a:rPr lang="en-GB" sz="2400" spc="-20" dirty="0">
                <a:cs typeface="Carlito"/>
              </a:rPr>
              <a:t>to </a:t>
            </a:r>
            <a:r>
              <a:rPr lang="en-GB" sz="2400" spc="-40" dirty="0">
                <a:cs typeface="Carlito"/>
              </a:rPr>
              <a:t>key </a:t>
            </a:r>
            <a:r>
              <a:rPr lang="en-GB" sz="2400" spc="-5" dirty="0">
                <a:cs typeface="Carlito"/>
              </a:rPr>
              <a:t>locations: </a:t>
            </a:r>
            <a:r>
              <a:rPr lang="en-GB" sz="2400" spc="-60" dirty="0">
                <a:cs typeface="Carlito"/>
              </a:rPr>
              <a:t>Railway, Highway, </a:t>
            </a:r>
            <a:r>
              <a:rPr lang="en-GB" sz="2400" spc="-20" dirty="0">
                <a:cs typeface="Carlito"/>
              </a:rPr>
              <a:t>Coast, </a:t>
            </a:r>
            <a:r>
              <a:rPr lang="en-GB" sz="2400" dirty="0">
                <a:cs typeface="Carlito"/>
              </a:rPr>
              <a:t>and</a:t>
            </a:r>
            <a:r>
              <a:rPr lang="en-GB" sz="2400" spc="35" dirty="0">
                <a:cs typeface="Carlito"/>
              </a:rPr>
              <a:t> </a:t>
            </a:r>
            <a:r>
              <a:rPr lang="en-GB" sz="2400" spc="-60" dirty="0">
                <a:cs typeface="Carlito"/>
              </a:rPr>
              <a:t>City, the folium maps mark was used </a:t>
            </a:r>
            <a:r>
              <a:rPr lang="en-GB" sz="2400" dirty="0">
                <a:cs typeface="Carlito"/>
              </a:rPr>
              <a:t>and added a circle marker around each launch site with a label of the name of the launch site..</a:t>
            </a:r>
          </a:p>
          <a:p>
            <a:pPr marL="342900" indent="-342900" algn="just">
              <a:lnSpc>
                <a:spcPct val="200000"/>
              </a:lnSpc>
              <a:buFont typeface="Arial" panose="020B0604020202020204" pitchFamily="34" charset="0"/>
              <a:buChar char="•"/>
            </a:pPr>
            <a:r>
              <a:rPr lang="en-GB" sz="2400" dirty="0"/>
              <a:t>T</a:t>
            </a:r>
            <a:r>
              <a:rPr lang="en-GB" sz="2400" b="0" i="0" u="none" strike="noStrike" baseline="0" dirty="0"/>
              <a:t>he </a:t>
            </a:r>
            <a:r>
              <a:rPr lang="en-GB" sz="2400" b="0" i="0" u="none" strike="noStrike" baseline="0" dirty="0" err="1"/>
              <a:t>dataframe</a:t>
            </a:r>
            <a:r>
              <a:rPr lang="en-GB" sz="2400" b="0" i="0" u="none" strike="noStrike" baseline="0" dirty="0"/>
              <a:t> </a:t>
            </a:r>
            <a:r>
              <a:rPr lang="en-GB" sz="2400" b="0" i="0" u="none" strike="noStrike" baseline="0" dirty="0" err="1"/>
              <a:t>launch_outcomes</a:t>
            </a:r>
            <a:r>
              <a:rPr lang="en-GB" sz="2400" b="0" i="0" u="none" strike="noStrike" baseline="0" dirty="0"/>
              <a:t>(</a:t>
            </a:r>
            <a:r>
              <a:rPr lang="en-GB" sz="2400" b="0" i="0" u="none" strike="noStrike" baseline="0" dirty="0" err="1"/>
              <a:t>failure,success</a:t>
            </a:r>
            <a:r>
              <a:rPr lang="en-GB" sz="2400" b="0" i="0" u="none" strike="noStrike" baseline="0" dirty="0"/>
              <a:t>) to classes 0 and 1 with  </a:t>
            </a:r>
            <a:r>
              <a:rPr lang="en-GB" sz="2400" dirty="0"/>
              <a:t>R</a:t>
            </a:r>
            <a:r>
              <a:rPr lang="en-GB" sz="2400" b="0" i="0" u="none" strike="noStrike" baseline="0" dirty="0"/>
              <a:t>ed and Green markers on the map in </a:t>
            </a:r>
            <a:r>
              <a:rPr lang="en-GB" sz="2400" b="0" i="0" u="none" strike="noStrike" baseline="0" dirty="0" err="1"/>
              <a:t>MarkerCluster</a:t>
            </a:r>
            <a:r>
              <a:rPr lang="en-GB" sz="2400" b="0" i="0" u="none" strike="noStrike" baseline="0" dirty="0"/>
              <a:t>().</a:t>
            </a:r>
            <a:endParaRPr lang="en-GB" sz="2400" dirty="0">
              <a:cs typeface="Carlito"/>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65AE0A9C-24C0-E61B-9BE5-42DB5BCD142B}"/>
              </a:ext>
            </a:extLst>
          </p:cNvPr>
          <p:cNvSpPr txBox="1"/>
          <p:nvPr/>
        </p:nvSpPr>
        <p:spPr>
          <a:xfrm>
            <a:off x="933298" y="1756142"/>
            <a:ext cx="10352313" cy="2749920"/>
          </a:xfrm>
          <a:prstGeom prst="rect">
            <a:avLst/>
          </a:prstGeom>
          <a:noFill/>
        </p:spPr>
        <p:txBody>
          <a:bodyPr wrap="square">
            <a:spAutoFit/>
          </a:bodyPr>
          <a:lstStyle/>
          <a:p>
            <a:pPr algn="l">
              <a:lnSpc>
                <a:spcPct val="250000"/>
              </a:lnSpc>
            </a:pPr>
            <a:r>
              <a:rPr lang="en-GB" sz="1800" b="0" i="0" u="none" strike="noStrike" baseline="0" dirty="0">
                <a:solidFill>
                  <a:srgbClr val="292929"/>
                </a:solidFill>
                <a:latin typeface="Abadi" panose="020B0604020104020204" pitchFamily="34" charset="0"/>
              </a:rPr>
              <a:t>An interactive dashboard with </a:t>
            </a:r>
            <a:r>
              <a:rPr lang="en-GB" sz="1800" b="0" i="0" u="none" strike="noStrike" baseline="0" dirty="0" err="1">
                <a:solidFill>
                  <a:srgbClr val="292929"/>
                </a:solidFill>
                <a:latin typeface="Abadi" panose="020B0604020104020204" pitchFamily="34" charset="0"/>
              </a:rPr>
              <a:t>Plotly</a:t>
            </a:r>
            <a:r>
              <a:rPr lang="en-GB" sz="1800" b="0" i="0" u="none" strike="noStrike" baseline="0" dirty="0">
                <a:solidFill>
                  <a:srgbClr val="292929"/>
                </a:solidFill>
                <a:latin typeface="Abadi" panose="020B0604020104020204" pitchFamily="34" charset="0"/>
              </a:rPr>
              <a:t> dash which allow user to play around with the data as they need.</a:t>
            </a:r>
          </a:p>
          <a:p>
            <a:pPr algn="l">
              <a:lnSpc>
                <a:spcPct val="250000"/>
              </a:lnSpc>
            </a:pPr>
            <a:r>
              <a:rPr lang="en-GB" sz="1800" b="0" i="0" u="none" strike="noStrike" baseline="0" dirty="0">
                <a:solidFill>
                  <a:srgbClr val="292929"/>
                </a:solidFill>
                <a:latin typeface="ArialMT"/>
              </a:rPr>
              <a:t>• </a:t>
            </a:r>
            <a:r>
              <a:rPr lang="en-GB" dirty="0">
                <a:solidFill>
                  <a:srgbClr val="292929"/>
                </a:solidFill>
                <a:latin typeface="Abadi" panose="020B0604020104020204" pitchFamily="34" charset="0"/>
              </a:rPr>
              <a:t>P</a:t>
            </a:r>
            <a:r>
              <a:rPr lang="en-GB" sz="1800" b="0" i="0" u="none" strike="noStrike" baseline="0" dirty="0">
                <a:solidFill>
                  <a:srgbClr val="292929"/>
                </a:solidFill>
                <a:latin typeface="Abadi" panose="020B0604020104020204" pitchFamily="34" charset="0"/>
              </a:rPr>
              <a:t>ie charts showing the total launches by a certain sites.</a:t>
            </a:r>
          </a:p>
          <a:p>
            <a:pPr algn="l">
              <a:lnSpc>
                <a:spcPct val="250000"/>
              </a:lnSpc>
            </a:pPr>
            <a:r>
              <a:rPr lang="en-GB" sz="1800" b="0" i="0" u="none" strike="noStrike" baseline="0" dirty="0">
                <a:solidFill>
                  <a:srgbClr val="292929"/>
                </a:solidFill>
                <a:latin typeface="ArialMT"/>
              </a:rPr>
              <a:t>• S</a:t>
            </a:r>
            <a:r>
              <a:rPr lang="en-GB" sz="1800" b="0" i="0" u="none" strike="noStrike" baseline="0" dirty="0">
                <a:solidFill>
                  <a:srgbClr val="292929"/>
                </a:solidFill>
                <a:latin typeface="Abadi" panose="020B0604020104020204" pitchFamily="34" charset="0"/>
              </a:rPr>
              <a:t>catter </a:t>
            </a:r>
            <a:r>
              <a:rPr lang="en-GB" dirty="0">
                <a:solidFill>
                  <a:srgbClr val="292929"/>
                </a:solidFill>
                <a:latin typeface="Abadi" panose="020B0604020104020204" pitchFamily="34" charset="0"/>
              </a:rPr>
              <a:t>plot graph </a:t>
            </a:r>
            <a:r>
              <a:rPr lang="en-GB" sz="1800" b="0" i="0" u="none" strike="noStrike" baseline="0" dirty="0">
                <a:solidFill>
                  <a:srgbClr val="292929"/>
                </a:solidFill>
                <a:latin typeface="Abadi" panose="020B0604020104020204" pitchFamily="34" charset="0"/>
              </a:rPr>
              <a:t>showing the relationship with Outcome and Payload Mass (Kg) for the different booster version.</a:t>
            </a:r>
            <a:endParaRPr lang="en-GB" dirty="0"/>
          </a:p>
        </p:txBody>
      </p:sp>
      <p:sp>
        <p:nvSpPr>
          <p:cNvPr id="7" name="Rectangle: Rounded Corners 6">
            <a:extLst>
              <a:ext uri="{FF2B5EF4-FFF2-40B4-BE49-F238E27FC236}">
                <a16:creationId xmlns:a16="http://schemas.microsoft.com/office/drawing/2014/main" id="{1743169A-D953-1F78-4545-618BF8F6BF19}"/>
              </a:ext>
            </a:extLst>
          </p:cNvPr>
          <p:cNvSpPr/>
          <p:nvPr/>
        </p:nvSpPr>
        <p:spPr>
          <a:xfrm>
            <a:off x="5298469" y="4506062"/>
            <a:ext cx="3614057" cy="20085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Github</a:t>
            </a:r>
            <a:r>
              <a:rPr lang="en-GB" dirty="0"/>
              <a:t> url:</a:t>
            </a:r>
          </a:p>
          <a:p>
            <a:pPr algn="ctr"/>
            <a:r>
              <a:rPr lang="en-GB" dirty="0"/>
              <a:t>https://github.com/ramroumette/Capstone-project-coursera/blob/main/Build%20an%20Interactive%20Dashboard%20with%20Ploty%20Dash.py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Oval 6">
            <a:extLst>
              <a:ext uri="{FF2B5EF4-FFF2-40B4-BE49-F238E27FC236}">
                <a16:creationId xmlns:a16="http://schemas.microsoft.com/office/drawing/2014/main" id="{08168876-B8C3-CF61-9A0B-43854CF4F795}"/>
              </a:ext>
            </a:extLst>
          </p:cNvPr>
          <p:cNvSpPr/>
          <p:nvPr/>
        </p:nvSpPr>
        <p:spPr>
          <a:xfrm>
            <a:off x="1240971" y="1665514"/>
            <a:ext cx="2318658" cy="8926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0" i="0" u="none" strike="noStrike" baseline="0" dirty="0">
                <a:latin typeface="Calibri" panose="020F0502020204030204" pitchFamily="34" charset="0"/>
              </a:rPr>
              <a:t>Building the Model</a:t>
            </a:r>
            <a:endParaRPr lang="en-GB" dirty="0"/>
          </a:p>
        </p:txBody>
      </p:sp>
      <p:sp>
        <p:nvSpPr>
          <p:cNvPr id="9" name="TextBox 8">
            <a:extLst>
              <a:ext uri="{FF2B5EF4-FFF2-40B4-BE49-F238E27FC236}">
                <a16:creationId xmlns:a16="http://schemas.microsoft.com/office/drawing/2014/main" id="{5B2F2484-0F1F-0E35-BE99-54E97F98066E}"/>
              </a:ext>
            </a:extLst>
          </p:cNvPr>
          <p:cNvSpPr txBox="1"/>
          <p:nvPr/>
        </p:nvSpPr>
        <p:spPr>
          <a:xfrm>
            <a:off x="952500" y="2781610"/>
            <a:ext cx="2895600" cy="2862322"/>
          </a:xfrm>
          <a:prstGeom prst="rect">
            <a:avLst/>
          </a:prstGeom>
          <a:noFill/>
        </p:spPr>
        <p:txBody>
          <a:bodyPr wrap="square">
            <a:spAutoFit/>
          </a:bodyPr>
          <a:lstStyle/>
          <a:p>
            <a:pPr marL="285750" indent="-285750">
              <a:buFont typeface="Arial" panose="020B0604020202020204" pitchFamily="34" charset="0"/>
              <a:buChar char="•"/>
            </a:pPr>
            <a:r>
              <a:rPr lang="en-GB" dirty="0">
                <a:latin typeface="Calibri" panose="020F0502020204030204" pitchFamily="34" charset="0"/>
              </a:rPr>
              <a:t>Load the dataset into</a:t>
            </a:r>
          </a:p>
          <a:p>
            <a:r>
              <a:rPr lang="en-GB" dirty="0">
                <a:latin typeface="Calibri" panose="020F0502020204030204" pitchFamily="34" charset="0"/>
              </a:rPr>
              <a:t>NumPy and Pandas</a:t>
            </a:r>
          </a:p>
          <a:p>
            <a:pPr marL="285750" indent="-285750" algn="l">
              <a:buFont typeface="Arial" panose="020B0604020202020204" pitchFamily="34" charset="0"/>
              <a:buChar char="•"/>
            </a:pPr>
            <a:r>
              <a:rPr lang="en-GB" sz="1800" b="0" i="0" u="none" strike="noStrike" baseline="0" dirty="0">
                <a:latin typeface="Calibri" panose="020F0502020204030204" pitchFamily="34" charset="0"/>
              </a:rPr>
              <a:t>Transform the data and</a:t>
            </a:r>
          </a:p>
          <a:p>
            <a:pPr algn="l"/>
            <a:r>
              <a:rPr lang="en-GB" sz="1800" b="0" i="0" u="none" strike="noStrike" baseline="0" dirty="0">
                <a:latin typeface="Calibri" panose="020F0502020204030204" pitchFamily="34" charset="0"/>
              </a:rPr>
              <a:t>then split into training and</a:t>
            </a:r>
          </a:p>
          <a:p>
            <a:pPr algn="l"/>
            <a:r>
              <a:rPr lang="en-GB" sz="1800" b="0" i="0" u="none" strike="noStrike" baseline="0" dirty="0">
                <a:latin typeface="Calibri" panose="020F0502020204030204" pitchFamily="34" charset="0"/>
              </a:rPr>
              <a:t>test datasets</a:t>
            </a:r>
          </a:p>
          <a:p>
            <a:pPr marL="285750" indent="-285750" algn="just">
              <a:buFont typeface="Arial" panose="020B0604020202020204" pitchFamily="34" charset="0"/>
              <a:buChar char="•"/>
            </a:pPr>
            <a:r>
              <a:rPr lang="en-GB" sz="1800" b="0" i="0" u="none" strike="noStrike" baseline="0" dirty="0">
                <a:latin typeface="Calibri" panose="020F0502020204030204" pitchFamily="34" charset="0"/>
              </a:rPr>
              <a:t>Decide which type of ML is best</a:t>
            </a:r>
          </a:p>
          <a:p>
            <a:pPr marL="285750" indent="-285750" algn="just">
              <a:buFont typeface="Arial" panose="020B0604020202020204" pitchFamily="34" charset="0"/>
              <a:buChar char="•"/>
            </a:pPr>
            <a:r>
              <a:rPr lang="en-GB" sz="1800" b="0" i="0" u="none" strike="noStrike" baseline="0" dirty="0">
                <a:latin typeface="Calibri" panose="020F0502020204030204" pitchFamily="34" charset="0"/>
              </a:rPr>
              <a:t> set the parameters and</a:t>
            </a:r>
          </a:p>
          <a:p>
            <a:pPr algn="l"/>
            <a:r>
              <a:rPr lang="en-GB" sz="1800" b="0" i="0" u="none" strike="noStrike" baseline="0" dirty="0">
                <a:latin typeface="Calibri" panose="020F0502020204030204" pitchFamily="34" charset="0"/>
              </a:rPr>
              <a:t>algorithms to </a:t>
            </a:r>
            <a:r>
              <a:rPr lang="en-GB" sz="1800" b="0" i="0" u="none" strike="noStrike" baseline="0" dirty="0" err="1">
                <a:latin typeface="Calibri" panose="020F0502020204030204" pitchFamily="34" charset="0"/>
              </a:rPr>
              <a:t>GridSearchCV</a:t>
            </a:r>
            <a:endParaRPr lang="en-GB" sz="1800" b="0" i="0" u="none" strike="noStrike" baseline="0" dirty="0">
              <a:latin typeface="Calibri" panose="020F0502020204030204" pitchFamily="34" charset="0"/>
            </a:endParaRPr>
          </a:p>
          <a:p>
            <a:pPr algn="l"/>
            <a:r>
              <a:rPr lang="en-GB" sz="1800" b="0" i="0" u="none" strike="noStrike" baseline="0" dirty="0">
                <a:latin typeface="Calibri" panose="020F0502020204030204" pitchFamily="34" charset="0"/>
              </a:rPr>
              <a:t>and fit it to dataset</a:t>
            </a:r>
            <a:endParaRPr lang="en-GB" dirty="0"/>
          </a:p>
        </p:txBody>
      </p:sp>
      <p:sp>
        <p:nvSpPr>
          <p:cNvPr id="14" name="Oval 13">
            <a:extLst>
              <a:ext uri="{FF2B5EF4-FFF2-40B4-BE49-F238E27FC236}">
                <a16:creationId xmlns:a16="http://schemas.microsoft.com/office/drawing/2014/main" id="{0C1D0396-165C-77C0-9EF3-3B64C419672D}"/>
              </a:ext>
            </a:extLst>
          </p:cNvPr>
          <p:cNvSpPr/>
          <p:nvPr/>
        </p:nvSpPr>
        <p:spPr>
          <a:xfrm>
            <a:off x="4060371" y="1665514"/>
            <a:ext cx="2318658" cy="8926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0" i="0" u="none" strike="noStrike" baseline="0" dirty="0">
                <a:latin typeface="Calibri" panose="020F0502020204030204" pitchFamily="34" charset="0"/>
              </a:rPr>
              <a:t>Evaluating the Model</a:t>
            </a:r>
            <a:endParaRPr lang="en-GB" dirty="0"/>
          </a:p>
        </p:txBody>
      </p:sp>
      <p:sp>
        <p:nvSpPr>
          <p:cNvPr id="16" name="TextBox 15">
            <a:extLst>
              <a:ext uri="{FF2B5EF4-FFF2-40B4-BE49-F238E27FC236}">
                <a16:creationId xmlns:a16="http://schemas.microsoft.com/office/drawing/2014/main" id="{5A7E8E72-AF98-BB8B-1410-B3705B19A864}"/>
              </a:ext>
            </a:extLst>
          </p:cNvPr>
          <p:cNvSpPr txBox="1"/>
          <p:nvPr/>
        </p:nvSpPr>
        <p:spPr>
          <a:xfrm>
            <a:off x="6705600" y="2829429"/>
            <a:ext cx="2558143" cy="646331"/>
          </a:xfrm>
          <a:prstGeom prst="rect">
            <a:avLst/>
          </a:prstGeom>
          <a:noFill/>
        </p:spPr>
        <p:txBody>
          <a:bodyPr wrap="square">
            <a:spAutoFit/>
          </a:bodyPr>
          <a:lstStyle/>
          <a:p>
            <a:pPr marL="285750" indent="-285750" algn="l">
              <a:buFont typeface="Arial" panose="020B0604020202020204" pitchFamily="34" charset="0"/>
              <a:buChar char="•"/>
            </a:pPr>
            <a:r>
              <a:rPr lang="en-GB" sz="1800" b="0" i="0" u="none" strike="noStrike" baseline="0" dirty="0">
                <a:latin typeface="Calibri" panose="020F0502020204030204" pitchFamily="34" charset="0"/>
              </a:rPr>
              <a:t>Feature Engineering</a:t>
            </a:r>
          </a:p>
          <a:p>
            <a:pPr algn="l"/>
            <a:r>
              <a:rPr lang="en-GB" sz="1800" b="0" i="0" u="none" strike="noStrike" baseline="0" dirty="0">
                <a:latin typeface="Calibri" panose="020F0502020204030204" pitchFamily="34" charset="0"/>
              </a:rPr>
              <a:t>and Algorithm Tuning</a:t>
            </a:r>
            <a:endParaRPr lang="en-GB" dirty="0"/>
          </a:p>
        </p:txBody>
      </p:sp>
      <p:sp>
        <p:nvSpPr>
          <p:cNvPr id="17" name="Oval 16">
            <a:extLst>
              <a:ext uri="{FF2B5EF4-FFF2-40B4-BE49-F238E27FC236}">
                <a16:creationId xmlns:a16="http://schemas.microsoft.com/office/drawing/2014/main" id="{2DD1C734-3A2E-79D1-07E7-FBF92B0D9510}"/>
              </a:ext>
            </a:extLst>
          </p:cNvPr>
          <p:cNvSpPr/>
          <p:nvPr/>
        </p:nvSpPr>
        <p:spPr>
          <a:xfrm>
            <a:off x="9139314" y="1665513"/>
            <a:ext cx="2318658" cy="8926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0" i="0" u="none" strike="noStrike" baseline="0" dirty="0">
                <a:latin typeface="Calibri" panose="020F0502020204030204" pitchFamily="34" charset="0"/>
              </a:rPr>
              <a:t>Find the Best Model</a:t>
            </a:r>
            <a:endParaRPr lang="en-GB" dirty="0"/>
          </a:p>
        </p:txBody>
      </p:sp>
      <p:sp>
        <p:nvSpPr>
          <p:cNvPr id="20" name="Oval 19">
            <a:extLst>
              <a:ext uri="{FF2B5EF4-FFF2-40B4-BE49-F238E27FC236}">
                <a16:creationId xmlns:a16="http://schemas.microsoft.com/office/drawing/2014/main" id="{240E9118-DBEB-C203-DC40-A43F56B6729D}"/>
              </a:ext>
            </a:extLst>
          </p:cNvPr>
          <p:cNvSpPr/>
          <p:nvPr/>
        </p:nvSpPr>
        <p:spPr>
          <a:xfrm>
            <a:off x="6618514" y="1665514"/>
            <a:ext cx="2318658" cy="89262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0" i="0" u="none" strike="noStrike" baseline="0" dirty="0">
                <a:latin typeface="Calibri" panose="020F0502020204030204" pitchFamily="34" charset="0"/>
              </a:rPr>
              <a:t>Improving the Model</a:t>
            </a:r>
            <a:endParaRPr lang="en-GB" dirty="0"/>
          </a:p>
        </p:txBody>
      </p:sp>
      <p:sp>
        <p:nvSpPr>
          <p:cNvPr id="22" name="TextBox 21">
            <a:extLst>
              <a:ext uri="{FF2B5EF4-FFF2-40B4-BE49-F238E27FC236}">
                <a16:creationId xmlns:a16="http://schemas.microsoft.com/office/drawing/2014/main" id="{86AB37BD-5C92-0DB0-8098-C8FE8B18B036}"/>
              </a:ext>
            </a:extLst>
          </p:cNvPr>
          <p:cNvSpPr txBox="1"/>
          <p:nvPr/>
        </p:nvSpPr>
        <p:spPr>
          <a:xfrm>
            <a:off x="3848100" y="2804944"/>
            <a:ext cx="2857500" cy="1754326"/>
          </a:xfrm>
          <a:prstGeom prst="rect">
            <a:avLst/>
          </a:prstGeom>
          <a:noFill/>
        </p:spPr>
        <p:txBody>
          <a:bodyPr wrap="square">
            <a:spAutoFit/>
          </a:bodyPr>
          <a:lstStyle/>
          <a:p>
            <a:pPr algn="l"/>
            <a:r>
              <a:rPr lang="en-GB" sz="1800" b="0" i="0" u="none" strike="noStrike" baseline="0" dirty="0">
                <a:latin typeface="Calibri" panose="020F0502020204030204" pitchFamily="34" charset="0"/>
              </a:rPr>
              <a:t>•Check the accuracy for each model</a:t>
            </a:r>
          </a:p>
          <a:p>
            <a:pPr algn="l"/>
            <a:r>
              <a:rPr lang="en-GB" sz="1800" b="0" i="0" u="none" strike="noStrike" baseline="0" dirty="0">
                <a:latin typeface="Calibri" panose="020F0502020204030204" pitchFamily="34" charset="0"/>
              </a:rPr>
              <a:t>•Get tuned hyper-parameters</a:t>
            </a:r>
            <a:r>
              <a:rPr lang="en-GB" dirty="0">
                <a:latin typeface="Calibri" panose="020F0502020204030204" pitchFamily="34" charset="0"/>
              </a:rPr>
              <a:t> </a:t>
            </a:r>
            <a:r>
              <a:rPr lang="en-GB" sz="1800" b="0" i="0" u="none" strike="noStrike" baseline="0" dirty="0">
                <a:latin typeface="Calibri" panose="020F0502020204030204" pitchFamily="34" charset="0"/>
              </a:rPr>
              <a:t>for each type of algorithms.</a:t>
            </a:r>
          </a:p>
          <a:p>
            <a:pPr algn="l"/>
            <a:r>
              <a:rPr lang="en-GB" sz="1800" b="0" i="0" u="none" strike="noStrike" baseline="0" dirty="0">
                <a:latin typeface="Calibri" panose="020F0502020204030204" pitchFamily="34" charset="0"/>
              </a:rPr>
              <a:t>•plot the confusion matrix.</a:t>
            </a:r>
            <a:endParaRPr lang="en-GB" dirty="0"/>
          </a:p>
        </p:txBody>
      </p:sp>
      <p:sp>
        <p:nvSpPr>
          <p:cNvPr id="24" name="TextBox 23">
            <a:extLst>
              <a:ext uri="{FF2B5EF4-FFF2-40B4-BE49-F238E27FC236}">
                <a16:creationId xmlns:a16="http://schemas.microsoft.com/office/drawing/2014/main" id="{AB8C7265-A9E3-25A8-0065-5619C82A9F66}"/>
              </a:ext>
            </a:extLst>
          </p:cNvPr>
          <p:cNvSpPr txBox="1"/>
          <p:nvPr/>
        </p:nvSpPr>
        <p:spPr>
          <a:xfrm>
            <a:off x="9139314" y="2781610"/>
            <a:ext cx="2558143" cy="1200329"/>
          </a:xfrm>
          <a:prstGeom prst="rect">
            <a:avLst/>
          </a:prstGeom>
          <a:noFill/>
        </p:spPr>
        <p:txBody>
          <a:bodyPr wrap="square">
            <a:spAutoFit/>
          </a:bodyPr>
          <a:lstStyle/>
          <a:p>
            <a:pPr algn="l"/>
            <a:r>
              <a:rPr lang="en-GB" sz="1800" b="0" i="0" u="none" strike="noStrike" baseline="0" dirty="0">
                <a:latin typeface="Calibri" panose="020F0502020204030204" pitchFamily="34" charset="0"/>
              </a:rPr>
              <a:t>The model with the best</a:t>
            </a:r>
          </a:p>
          <a:p>
            <a:pPr algn="l"/>
            <a:r>
              <a:rPr lang="en-GB" sz="1800" b="0" i="0" u="none" strike="noStrike" baseline="0" dirty="0">
                <a:latin typeface="Calibri" panose="020F0502020204030204" pitchFamily="34" charset="0"/>
              </a:rPr>
              <a:t>accuracy score will be the best performing model</a:t>
            </a:r>
            <a:endParaRPr lang="en-GB" dirty="0"/>
          </a:p>
        </p:txBody>
      </p:sp>
      <p:sp>
        <p:nvSpPr>
          <p:cNvPr id="25" name="Rectangle: Rounded Corners 24">
            <a:extLst>
              <a:ext uri="{FF2B5EF4-FFF2-40B4-BE49-F238E27FC236}">
                <a16:creationId xmlns:a16="http://schemas.microsoft.com/office/drawing/2014/main" id="{837878E6-D232-D965-6CA7-D510EDC4BC30}"/>
              </a:ext>
            </a:extLst>
          </p:cNvPr>
          <p:cNvSpPr/>
          <p:nvPr/>
        </p:nvSpPr>
        <p:spPr>
          <a:xfrm>
            <a:off x="6804328" y="4418655"/>
            <a:ext cx="3614057" cy="200855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Github</a:t>
            </a:r>
            <a:r>
              <a:rPr lang="en-GB" dirty="0"/>
              <a:t> url:</a:t>
            </a:r>
          </a:p>
          <a:p>
            <a:pPr algn="ctr"/>
            <a:r>
              <a:rPr lang="en-GB" dirty="0"/>
              <a:t>https://github.com/ramroumette/Capstone-project-coursera/blob/main/Complete%20the%20Machine%20Learning%20Prediction.ipynb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C2E410B3-7D43-F604-2955-B0E654C1E8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735136"/>
            <a:ext cx="5963918" cy="3354704"/>
          </a:xfrm>
          <a:prstGeom prst="rect">
            <a:avLst/>
          </a:prstGeom>
        </p:spPr>
      </p:pic>
      <p:sp>
        <p:nvSpPr>
          <p:cNvPr id="9" name="object 4">
            <a:extLst>
              <a:ext uri="{FF2B5EF4-FFF2-40B4-BE49-F238E27FC236}">
                <a16:creationId xmlns:a16="http://schemas.microsoft.com/office/drawing/2014/main" id="{6EDFCFF9-465D-A8C4-DC2F-BE53C20BF5A5}"/>
              </a:ext>
            </a:extLst>
          </p:cNvPr>
          <p:cNvSpPr txBox="1"/>
          <p:nvPr/>
        </p:nvSpPr>
        <p:spPr>
          <a:xfrm>
            <a:off x="1328166" y="5183504"/>
            <a:ext cx="9043035" cy="856645"/>
          </a:xfrm>
          <a:prstGeom prst="rect">
            <a:avLst/>
          </a:prstGeom>
        </p:spPr>
        <p:txBody>
          <a:bodyPr vert="horz" wrap="square" lIns="0" tIns="12700" rIns="0" bIns="0" rtlCol="0">
            <a:spAutoFit/>
          </a:bodyPr>
          <a:lstStyle/>
          <a:p>
            <a:pPr marL="12700" marR="5080">
              <a:lnSpc>
                <a:spcPct val="100000"/>
              </a:lnSpc>
              <a:spcBef>
                <a:spcPts val="100"/>
              </a:spcBef>
            </a:pPr>
            <a:r>
              <a:rPr sz="1800" spc="-15" dirty="0" err="1">
                <a:latin typeface="Carlito"/>
                <a:cs typeface="Carlito"/>
              </a:rPr>
              <a:t>Plotly</a:t>
            </a:r>
            <a:r>
              <a:rPr sz="1800" spc="-15" dirty="0">
                <a:latin typeface="Carlito"/>
                <a:cs typeface="Carlito"/>
              </a:rPr>
              <a:t> dashboard.</a:t>
            </a:r>
            <a:r>
              <a:rPr lang="en-GB" sz="1800" spc="-15" dirty="0">
                <a:latin typeface="Carlito"/>
                <a:cs typeface="Carlito"/>
              </a:rPr>
              <a:t> Result as shown in the figure.</a:t>
            </a:r>
          </a:p>
          <a:p>
            <a:pPr marL="12700" marR="5080">
              <a:lnSpc>
                <a:spcPct val="100000"/>
              </a:lnSpc>
              <a:spcBef>
                <a:spcPts val="100"/>
              </a:spcBef>
            </a:pPr>
            <a:r>
              <a:rPr sz="1800" spc="-15" dirty="0">
                <a:latin typeface="Carlito"/>
                <a:cs typeface="Carlito"/>
              </a:rPr>
              <a:t> </a:t>
            </a:r>
            <a:r>
              <a:rPr sz="1800" spc="-5" dirty="0">
                <a:latin typeface="Carlito"/>
                <a:cs typeface="Carlito"/>
              </a:rPr>
              <a:t>The </a:t>
            </a:r>
            <a:r>
              <a:rPr sz="1800" spc="-20" dirty="0">
                <a:latin typeface="Carlito"/>
                <a:cs typeface="Carlito"/>
              </a:rPr>
              <a:t>following </a:t>
            </a:r>
            <a:r>
              <a:rPr sz="1800" spc="-5" dirty="0">
                <a:latin typeface="Carlito"/>
                <a:cs typeface="Carlito"/>
              </a:rPr>
              <a:t>sides will show </a:t>
            </a:r>
            <a:r>
              <a:rPr sz="1800" dirty="0">
                <a:latin typeface="Carlito"/>
                <a:cs typeface="Carlito"/>
              </a:rPr>
              <a:t>the </a:t>
            </a:r>
            <a:r>
              <a:rPr sz="1800" spc="-15" dirty="0">
                <a:latin typeface="Carlito"/>
                <a:cs typeface="Carlito"/>
              </a:rPr>
              <a:t>results </a:t>
            </a:r>
            <a:r>
              <a:rPr sz="1800" spc="-5" dirty="0">
                <a:latin typeface="Carlito"/>
                <a:cs typeface="Carlito"/>
              </a:rPr>
              <a:t>of </a:t>
            </a:r>
            <a:r>
              <a:rPr sz="1800" spc="-20" dirty="0">
                <a:latin typeface="Carlito"/>
                <a:cs typeface="Carlito"/>
              </a:rPr>
              <a:t>EDA </a:t>
            </a:r>
            <a:r>
              <a:rPr sz="1800" spc="-5" dirty="0">
                <a:latin typeface="Carlito"/>
                <a:cs typeface="Carlito"/>
              </a:rPr>
              <a:t>with  </a:t>
            </a:r>
            <a:r>
              <a:rPr sz="1800" spc="-20" dirty="0">
                <a:latin typeface="Carlito"/>
                <a:cs typeface="Carlito"/>
              </a:rPr>
              <a:t>visualization, EDA </a:t>
            </a:r>
            <a:r>
              <a:rPr sz="1800" spc="-5" dirty="0">
                <a:latin typeface="Carlito"/>
                <a:cs typeface="Carlito"/>
              </a:rPr>
              <a:t>with </a:t>
            </a:r>
            <a:r>
              <a:rPr sz="1800" dirty="0">
                <a:latin typeface="Carlito"/>
                <a:cs typeface="Carlito"/>
              </a:rPr>
              <a:t>SQL, </a:t>
            </a:r>
            <a:r>
              <a:rPr sz="1800" spc="-25" dirty="0">
                <a:latin typeface="Carlito"/>
                <a:cs typeface="Carlito"/>
              </a:rPr>
              <a:t>Interactive </a:t>
            </a:r>
            <a:r>
              <a:rPr sz="1800" dirty="0">
                <a:latin typeface="Carlito"/>
                <a:cs typeface="Carlito"/>
              </a:rPr>
              <a:t>Map </a:t>
            </a:r>
            <a:r>
              <a:rPr sz="1800" spc="-5" dirty="0">
                <a:latin typeface="Carlito"/>
                <a:cs typeface="Carlito"/>
              </a:rPr>
              <a:t>with </a:t>
            </a:r>
            <a:r>
              <a:rPr sz="1800" spc="-20" dirty="0">
                <a:latin typeface="Carlito"/>
                <a:cs typeface="Carlito"/>
              </a:rPr>
              <a:t>Folium, </a:t>
            </a:r>
            <a:r>
              <a:rPr sz="1800" dirty="0">
                <a:latin typeface="Carlito"/>
                <a:cs typeface="Carlito"/>
              </a:rPr>
              <a:t>and </a:t>
            </a:r>
            <a:r>
              <a:rPr sz="1800" spc="-10" dirty="0">
                <a:latin typeface="Carlito"/>
                <a:cs typeface="Carlito"/>
              </a:rPr>
              <a:t>finally </a:t>
            </a:r>
            <a:r>
              <a:rPr sz="1800" dirty="0">
                <a:latin typeface="Carlito"/>
                <a:cs typeface="Carlito"/>
              </a:rPr>
              <a:t>the </a:t>
            </a:r>
            <a:r>
              <a:rPr sz="1800" spc="-15" dirty="0">
                <a:latin typeface="Carlito"/>
                <a:cs typeface="Carlito"/>
              </a:rPr>
              <a:t>results </a:t>
            </a:r>
            <a:r>
              <a:rPr sz="1800" spc="-5" dirty="0">
                <a:latin typeface="Carlito"/>
                <a:cs typeface="Carlito"/>
              </a:rPr>
              <a:t>of our </a:t>
            </a:r>
            <a:r>
              <a:rPr sz="1800" dirty="0">
                <a:latin typeface="Carlito"/>
                <a:cs typeface="Carlito"/>
              </a:rPr>
              <a:t>model </a:t>
            </a:r>
            <a:r>
              <a:rPr sz="1800" spc="-5" dirty="0">
                <a:latin typeface="Carlito"/>
                <a:cs typeface="Carlito"/>
              </a:rPr>
              <a:t>with  </a:t>
            </a:r>
            <a:r>
              <a:rPr sz="1800" dirty="0">
                <a:latin typeface="Carlito"/>
                <a:cs typeface="Carlito"/>
              </a:rPr>
              <a:t>about 83%</a:t>
            </a:r>
            <a:r>
              <a:rPr sz="1800" spc="-5" dirty="0">
                <a:latin typeface="Carlito"/>
                <a:cs typeface="Carlito"/>
              </a:rPr>
              <a:t> </a:t>
            </a:r>
            <a:r>
              <a:rPr sz="1800" spc="-45" dirty="0">
                <a:latin typeface="Carlito"/>
                <a:cs typeface="Carlito"/>
              </a:rPr>
              <a:t>accuracy.</a:t>
            </a:r>
            <a:endParaRPr sz="1800" dirty="0">
              <a:latin typeface="Carlito"/>
              <a:cs typeface="Carlito"/>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3AF3AE2E-E615-D7E6-4039-196C1D85C75B}"/>
              </a:ext>
            </a:extLst>
          </p:cNvPr>
          <p:cNvPicPr>
            <a:picLocks noChangeAspect="1"/>
          </p:cNvPicPr>
          <p:nvPr/>
        </p:nvPicPr>
        <p:blipFill>
          <a:blip r:embed="rId3"/>
          <a:stretch>
            <a:fillRect/>
          </a:stretch>
        </p:blipFill>
        <p:spPr>
          <a:xfrm>
            <a:off x="1260020" y="1433806"/>
            <a:ext cx="9671960" cy="3131948"/>
          </a:xfrm>
          <a:prstGeom prst="rect">
            <a:avLst/>
          </a:prstGeom>
        </p:spPr>
      </p:pic>
      <p:sp>
        <p:nvSpPr>
          <p:cNvPr id="8" name="TextBox 7">
            <a:extLst>
              <a:ext uri="{FF2B5EF4-FFF2-40B4-BE49-F238E27FC236}">
                <a16:creationId xmlns:a16="http://schemas.microsoft.com/office/drawing/2014/main" id="{BDD0F24E-1E56-9D7B-1338-8509134AEDC3}"/>
              </a:ext>
            </a:extLst>
          </p:cNvPr>
          <p:cNvSpPr txBox="1"/>
          <p:nvPr/>
        </p:nvSpPr>
        <p:spPr>
          <a:xfrm>
            <a:off x="838201" y="4886952"/>
            <a:ext cx="11353799" cy="646331"/>
          </a:xfrm>
          <a:prstGeom prst="rect">
            <a:avLst/>
          </a:prstGeom>
          <a:noFill/>
        </p:spPr>
        <p:txBody>
          <a:bodyPr wrap="square">
            <a:spAutoFit/>
          </a:bodyPr>
          <a:lstStyle/>
          <a:p>
            <a:pPr algn="l"/>
            <a:r>
              <a:rPr lang="en-GB" sz="1800" b="0" i="0" u="none" strike="noStrike" baseline="0" dirty="0">
                <a:solidFill>
                  <a:srgbClr val="292929"/>
                </a:solidFill>
                <a:latin typeface="Abadi" panose="020B0604020104020204" pitchFamily="34" charset="0"/>
              </a:rPr>
              <a:t>This scatter plot shows that the larger the flights amount of the launch site, the greater the success rate will be. However, site CCAFS, SLC40 shows the least pattern of this.</a:t>
            </a:r>
            <a:endParaRPr lang="en-GB"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a graph&#10;&#10;Description automatically generated with medium confidence">
            <a:extLst>
              <a:ext uri="{FF2B5EF4-FFF2-40B4-BE49-F238E27FC236}">
                <a16:creationId xmlns:a16="http://schemas.microsoft.com/office/drawing/2014/main" id="{420F118C-45A5-C3AD-F4F9-89F0BB11D28C}"/>
              </a:ext>
            </a:extLst>
          </p:cNvPr>
          <p:cNvPicPr>
            <a:picLocks noChangeAspect="1"/>
          </p:cNvPicPr>
          <p:nvPr/>
        </p:nvPicPr>
        <p:blipFill>
          <a:blip r:embed="rId3"/>
          <a:stretch>
            <a:fillRect/>
          </a:stretch>
        </p:blipFill>
        <p:spPr>
          <a:xfrm>
            <a:off x="323044" y="1576129"/>
            <a:ext cx="10845699" cy="3481004"/>
          </a:xfrm>
          <a:prstGeom prst="rect">
            <a:avLst/>
          </a:prstGeom>
        </p:spPr>
      </p:pic>
      <p:sp>
        <p:nvSpPr>
          <p:cNvPr id="8" name="TextBox 7">
            <a:extLst>
              <a:ext uri="{FF2B5EF4-FFF2-40B4-BE49-F238E27FC236}">
                <a16:creationId xmlns:a16="http://schemas.microsoft.com/office/drawing/2014/main" id="{7EFC3DAD-8AB5-E0D2-3B15-50EDE3DF4F69}"/>
              </a:ext>
            </a:extLst>
          </p:cNvPr>
          <p:cNvSpPr txBox="1"/>
          <p:nvPr/>
        </p:nvSpPr>
        <p:spPr>
          <a:xfrm>
            <a:off x="1641979" y="5235565"/>
            <a:ext cx="9568543" cy="1200329"/>
          </a:xfrm>
          <a:prstGeom prst="rect">
            <a:avLst/>
          </a:prstGeom>
          <a:noFill/>
        </p:spPr>
        <p:txBody>
          <a:bodyPr wrap="square">
            <a:spAutoFit/>
          </a:bodyPr>
          <a:lstStyle/>
          <a:p>
            <a:pPr algn="l"/>
            <a:r>
              <a:rPr lang="en-GB" sz="1800" b="0" i="0" u="none" strike="noStrike" baseline="0" dirty="0">
                <a:solidFill>
                  <a:srgbClr val="292929"/>
                </a:solidFill>
                <a:latin typeface="Abadi" panose="020B0604020104020204" pitchFamily="34" charset="0"/>
              </a:rPr>
              <a:t>If the pay load mass is greater than 7000kg, the probability of the success rate will be highly increased.</a:t>
            </a:r>
          </a:p>
          <a:p>
            <a:pPr algn="l"/>
            <a:r>
              <a:rPr lang="en-GB" sz="1800" b="0" i="0" u="none" strike="noStrike" baseline="0" dirty="0">
                <a:solidFill>
                  <a:srgbClr val="292929"/>
                </a:solidFill>
                <a:latin typeface="Abadi" panose="020B0604020104020204" pitchFamily="34" charset="0"/>
              </a:rPr>
              <a:t>However, there is no clear pattern to say the launch site is dependent to the pay load mass for the success rate.</a:t>
            </a:r>
            <a:endParaRPr lang="en-GB"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different colored bars&#10;&#10;Description automatically generated">
            <a:extLst>
              <a:ext uri="{FF2B5EF4-FFF2-40B4-BE49-F238E27FC236}">
                <a16:creationId xmlns:a16="http://schemas.microsoft.com/office/drawing/2014/main" id="{53E187FA-9CDC-CDE0-D836-0CF2ECF716DC}"/>
              </a:ext>
            </a:extLst>
          </p:cNvPr>
          <p:cNvPicPr>
            <a:picLocks noChangeAspect="1"/>
          </p:cNvPicPr>
          <p:nvPr/>
        </p:nvPicPr>
        <p:blipFill>
          <a:blip r:embed="rId3"/>
          <a:stretch>
            <a:fillRect/>
          </a:stretch>
        </p:blipFill>
        <p:spPr>
          <a:xfrm>
            <a:off x="684595" y="1364261"/>
            <a:ext cx="6031891" cy="4384750"/>
          </a:xfrm>
          <a:prstGeom prst="rect">
            <a:avLst/>
          </a:prstGeom>
        </p:spPr>
      </p:pic>
      <p:sp>
        <p:nvSpPr>
          <p:cNvPr id="8" name="TextBox 7">
            <a:extLst>
              <a:ext uri="{FF2B5EF4-FFF2-40B4-BE49-F238E27FC236}">
                <a16:creationId xmlns:a16="http://schemas.microsoft.com/office/drawing/2014/main" id="{D02E7C76-1FC6-A415-25D3-02767A1EAF6A}"/>
              </a:ext>
            </a:extLst>
          </p:cNvPr>
          <p:cNvSpPr txBox="1"/>
          <p:nvPr/>
        </p:nvSpPr>
        <p:spPr>
          <a:xfrm>
            <a:off x="6792686" y="2049643"/>
            <a:ext cx="5037211" cy="2308324"/>
          </a:xfrm>
          <a:prstGeom prst="rect">
            <a:avLst/>
          </a:prstGeom>
          <a:noFill/>
        </p:spPr>
        <p:txBody>
          <a:bodyPr wrap="square">
            <a:spAutoFit/>
          </a:bodyPr>
          <a:lstStyle/>
          <a:p>
            <a:pPr algn="l"/>
            <a:r>
              <a:rPr lang="en-GB" sz="1800" b="0" i="0" u="none" strike="noStrike" baseline="0" dirty="0">
                <a:latin typeface="Calibri" panose="020F0502020204030204" pitchFamily="34" charset="0"/>
              </a:rPr>
              <a:t>the orbits </a:t>
            </a:r>
            <a:r>
              <a:rPr lang="en-GB" dirty="0">
                <a:latin typeface="Calibri" panose="020F0502020204030204" pitchFamily="34" charset="0"/>
              </a:rPr>
              <a:t>influence</a:t>
            </a:r>
            <a:r>
              <a:rPr lang="en-GB" sz="1800" b="0" i="0" u="none" strike="noStrike" baseline="0" dirty="0">
                <a:latin typeface="Calibri" panose="020F0502020204030204" pitchFamily="34" charset="0"/>
              </a:rPr>
              <a:t> the landing outcomes</a:t>
            </a:r>
          </a:p>
          <a:p>
            <a:pPr algn="l"/>
            <a:r>
              <a:rPr lang="en-GB" sz="1800" b="0" i="0" u="none" strike="noStrike" baseline="0" dirty="0">
                <a:latin typeface="Calibri" panose="020F0502020204030204" pitchFamily="34" charset="0"/>
              </a:rPr>
              <a:t>as some orbits has 100% success rate such as SSO, HEO, GEO AND ES-L1 while SO orbit produced</a:t>
            </a:r>
          </a:p>
          <a:p>
            <a:pPr algn="l"/>
            <a:r>
              <a:rPr lang="en-GB" sz="1800" b="0" i="0" u="none" strike="noStrike" baseline="0" dirty="0">
                <a:latin typeface="Calibri" panose="020F0502020204030204" pitchFamily="34" charset="0"/>
              </a:rPr>
              <a:t>0% rate of success.</a:t>
            </a:r>
          </a:p>
          <a:p>
            <a:pPr algn="l"/>
            <a:r>
              <a:rPr lang="en-GB" sz="1800" b="0" i="0" u="none" strike="noStrike" baseline="0" dirty="0">
                <a:latin typeface="Calibri" panose="020F0502020204030204" pitchFamily="34" charset="0"/>
              </a:rPr>
              <a:t>However, deeper analysis show that some of this orbits has only 1 occurrence such as GEO, SO,</a:t>
            </a:r>
          </a:p>
          <a:p>
            <a:pPr algn="l"/>
            <a:r>
              <a:rPr lang="en-GB" sz="1800" b="0" i="0" u="none" strike="noStrike" baseline="0" dirty="0">
                <a:latin typeface="Calibri" panose="020F0502020204030204" pitchFamily="34" charset="0"/>
              </a:rPr>
              <a:t>HEO and ES-L1 which mean this data need more dataset to see pattern or trend.</a:t>
            </a:r>
            <a:endParaRPr lang="en-GB" sz="18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descr="A graph showing flight number&#10;&#10;Description automatically generated">
            <a:extLst>
              <a:ext uri="{FF2B5EF4-FFF2-40B4-BE49-F238E27FC236}">
                <a16:creationId xmlns:a16="http://schemas.microsoft.com/office/drawing/2014/main" id="{B7251702-E640-7E83-3279-45B4F9C68D0C}"/>
              </a:ext>
            </a:extLst>
          </p:cNvPr>
          <p:cNvPicPr>
            <a:picLocks noChangeAspect="1"/>
          </p:cNvPicPr>
          <p:nvPr/>
        </p:nvPicPr>
        <p:blipFill>
          <a:blip r:embed="rId3"/>
          <a:stretch>
            <a:fillRect/>
          </a:stretch>
        </p:blipFill>
        <p:spPr>
          <a:xfrm>
            <a:off x="523097" y="1538023"/>
            <a:ext cx="11145805" cy="3781953"/>
          </a:xfrm>
          <a:prstGeom prst="rect">
            <a:avLst/>
          </a:prstGeom>
        </p:spPr>
      </p:pic>
      <p:sp>
        <p:nvSpPr>
          <p:cNvPr id="10" name="TextBox 9">
            <a:extLst>
              <a:ext uri="{FF2B5EF4-FFF2-40B4-BE49-F238E27FC236}">
                <a16:creationId xmlns:a16="http://schemas.microsoft.com/office/drawing/2014/main" id="{287F2C9D-2C11-0A97-5456-19D0FF489743}"/>
              </a:ext>
            </a:extLst>
          </p:cNvPr>
          <p:cNvSpPr txBox="1"/>
          <p:nvPr/>
        </p:nvSpPr>
        <p:spPr>
          <a:xfrm>
            <a:off x="1480457" y="5319976"/>
            <a:ext cx="8773885" cy="1200329"/>
          </a:xfrm>
          <a:prstGeom prst="rect">
            <a:avLst/>
          </a:prstGeom>
          <a:noFill/>
        </p:spPr>
        <p:txBody>
          <a:bodyPr wrap="square">
            <a:spAutoFit/>
          </a:bodyPr>
          <a:lstStyle/>
          <a:p>
            <a:pPr algn="l"/>
            <a:r>
              <a:rPr lang="en-GB" sz="1800" b="0" i="0" u="none" strike="noStrike" baseline="0" dirty="0">
                <a:solidFill>
                  <a:srgbClr val="292929"/>
                </a:solidFill>
                <a:latin typeface="Abadi" panose="020B0604020104020204" pitchFamily="34" charset="0"/>
              </a:rPr>
              <a:t>the larger the flight number on each orbits, the greater the success rate (especially LEO orbit) except for GTO orbit which depicts no relationship between both attributes.</a:t>
            </a:r>
          </a:p>
          <a:p>
            <a:pPr algn="l"/>
            <a:r>
              <a:rPr lang="en-GB" sz="1800" b="0" i="0" u="none" strike="noStrike" baseline="0" dirty="0">
                <a:solidFill>
                  <a:srgbClr val="292929"/>
                </a:solidFill>
                <a:latin typeface="Abadi" panose="020B0604020104020204" pitchFamily="34" charset="0"/>
              </a:rPr>
              <a:t>Orbit that only has 1 occurrence should also be excluded from above statement as it’s needed more dataset.</a:t>
            </a:r>
            <a:endParaRPr lang="en-GB"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blue and orange dots&#10;&#10;Description automatically generated">
            <a:extLst>
              <a:ext uri="{FF2B5EF4-FFF2-40B4-BE49-F238E27FC236}">
                <a16:creationId xmlns:a16="http://schemas.microsoft.com/office/drawing/2014/main" id="{5A3B1FE6-8007-AC6F-8E16-669E2E8F7DB3}"/>
              </a:ext>
            </a:extLst>
          </p:cNvPr>
          <p:cNvPicPr>
            <a:picLocks noChangeAspect="1"/>
          </p:cNvPicPr>
          <p:nvPr/>
        </p:nvPicPr>
        <p:blipFill>
          <a:blip r:embed="rId3"/>
          <a:stretch>
            <a:fillRect/>
          </a:stretch>
        </p:blipFill>
        <p:spPr>
          <a:xfrm>
            <a:off x="274319" y="1246823"/>
            <a:ext cx="6300652" cy="4364354"/>
          </a:xfrm>
          <a:prstGeom prst="rect">
            <a:avLst/>
          </a:prstGeom>
        </p:spPr>
      </p:pic>
      <p:sp>
        <p:nvSpPr>
          <p:cNvPr id="8" name="TextBox 7">
            <a:extLst>
              <a:ext uri="{FF2B5EF4-FFF2-40B4-BE49-F238E27FC236}">
                <a16:creationId xmlns:a16="http://schemas.microsoft.com/office/drawing/2014/main" id="{AF784E2A-0E9D-0BBF-B33A-35198E4711FD}"/>
              </a:ext>
            </a:extLst>
          </p:cNvPr>
          <p:cNvSpPr txBox="1"/>
          <p:nvPr/>
        </p:nvSpPr>
        <p:spPr>
          <a:xfrm>
            <a:off x="7038372" y="1875082"/>
            <a:ext cx="4065057" cy="2585323"/>
          </a:xfrm>
          <a:prstGeom prst="rect">
            <a:avLst/>
          </a:prstGeom>
          <a:noFill/>
        </p:spPr>
        <p:txBody>
          <a:bodyPr wrap="square">
            <a:spAutoFit/>
          </a:bodyPr>
          <a:lstStyle/>
          <a:p>
            <a:pPr algn="l"/>
            <a:r>
              <a:rPr lang="en-GB" sz="1800" b="0" i="0" u="none" strike="noStrike" baseline="0" dirty="0">
                <a:solidFill>
                  <a:srgbClr val="292929"/>
                </a:solidFill>
                <a:latin typeface="Abadi" panose="020B0604020104020204" pitchFamily="34" charset="0"/>
              </a:rPr>
              <a:t>Heavier payload has positive</a:t>
            </a:r>
          </a:p>
          <a:p>
            <a:pPr algn="l"/>
            <a:r>
              <a:rPr lang="en-GB" sz="1800" b="0" i="0" u="none" strike="noStrike" baseline="0" dirty="0">
                <a:solidFill>
                  <a:srgbClr val="292929"/>
                </a:solidFill>
                <a:latin typeface="Abadi" panose="020B0604020104020204" pitchFamily="34" charset="0"/>
              </a:rPr>
              <a:t>impact on LEO, ISS and P0 orbit.</a:t>
            </a:r>
          </a:p>
          <a:p>
            <a:pPr algn="l"/>
            <a:r>
              <a:rPr lang="en-GB" sz="1800" b="0" i="0" u="none" strike="noStrike" baseline="0" dirty="0">
                <a:solidFill>
                  <a:srgbClr val="292929"/>
                </a:solidFill>
                <a:latin typeface="Abadi" panose="020B0604020104020204" pitchFamily="34" charset="0"/>
              </a:rPr>
              <a:t>However, it has negative impact</a:t>
            </a:r>
          </a:p>
          <a:p>
            <a:pPr algn="l"/>
            <a:r>
              <a:rPr lang="en-GB" sz="1800" b="0" i="0" u="none" strike="noStrike" baseline="0" dirty="0">
                <a:solidFill>
                  <a:srgbClr val="292929"/>
                </a:solidFill>
                <a:latin typeface="Abadi" panose="020B0604020104020204" pitchFamily="34" charset="0"/>
              </a:rPr>
              <a:t>on MEO and VLEO orbit.</a:t>
            </a:r>
          </a:p>
          <a:p>
            <a:pPr algn="l"/>
            <a:r>
              <a:rPr lang="en-GB" sz="1800" b="0" i="0" u="none" strike="noStrike" baseline="0" dirty="0">
                <a:solidFill>
                  <a:srgbClr val="292929"/>
                </a:solidFill>
                <a:latin typeface="Abadi" panose="020B0604020104020204" pitchFamily="34" charset="0"/>
              </a:rPr>
              <a:t>GTO orbit seem to depict no</a:t>
            </a:r>
          </a:p>
          <a:p>
            <a:pPr algn="l"/>
            <a:r>
              <a:rPr lang="en-GB" sz="1800" b="0" i="0" u="none" strike="noStrike" baseline="0" dirty="0">
                <a:solidFill>
                  <a:srgbClr val="292929"/>
                </a:solidFill>
                <a:latin typeface="Abadi" panose="020B0604020104020204" pitchFamily="34" charset="0"/>
              </a:rPr>
              <a:t>relation between the attributes.</a:t>
            </a:r>
          </a:p>
          <a:p>
            <a:pPr algn="l"/>
            <a:r>
              <a:rPr lang="en-GB" sz="1800" b="0" i="0" u="none" strike="noStrike" baseline="0" dirty="0">
                <a:solidFill>
                  <a:srgbClr val="292929"/>
                </a:solidFill>
                <a:latin typeface="Abadi" panose="020B0604020104020204" pitchFamily="34" charset="0"/>
              </a:rPr>
              <a:t>Meanwhile, again, SO, GEO and</a:t>
            </a:r>
          </a:p>
          <a:p>
            <a:pPr algn="l"/>
            <a:r>
              <a:rPr lang="en-GB" sz="1800" b="0" i="0" u="none" strike="noStrike" baseline="0" dirty="0">
                <a:solidFill>
                  <a:srgbClr val="292929"/>
                </a:solidFill>
                <a:latin typeface="Abadi" panose="020B0604020104020204" pitchFamily="34" charset="0"/>
              </a:rPr>
              <a:t>HEO orbit need more dataset to</a:t>
            </a:r>
          </a:p>
          <a:p>
            <a:pPr algn="l"/>
            <a:r>
              <a:rPr lang="en-GB" sz="1800" b="0" i="0" u="none" strike="noStrike" baseline="0" dirty="0">
                <a:solidFill>
                  <a:srgbClr val="292929"/>
                </a:solidFill>
                <a:latin typeface="Abadi" panose="020B0604020104020204" pitchFamily="34" charset="0"/>
              </a:rPr>
              <a:t>see any pattern or trend.</a:t>
            </a:r>
            <a:endParaRPr lang="en-GB"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EAE0996A-24AE-08AE-4668-B8A0F1CF0350}"/>
              </a:ext>
            </a:extLst>
          </p:cNvPr>
          <p:cNvPicPr>
            <a:picLocks noChangeAspect="1"/>
          </p:cNvPicPr>
          <p:nvPr/>
        </p:nvPicPr>
        <p:blipFill>
          <a:blip r:embed="rId3"/>
          <a:stretch>
            <a:fillRect/>
          </a:stretch>
        </p:blipFill>
        <p:spPr>
          <a:xfrm>
            <a:off x="655329" y="1165758"/>
            <a:ext cx="7659169" cy="5353797"/>
          </a:xfrm>
          <a:prstGeom prst="rect">
            <a:avLst/>
          </a:prstGeom>
        </p:spPr>
      </p:pic>
      <p:sp>
        <p:nvSpPr>
          <p:cNvPr id="8" name="TextBox 7">
            <a:extLst>
              <a:ext uri="{FF2B5EF4-FFF2-40B4-BE49-F238E27FC236}">
                <a16:creationId xmlns:a16="http://schemas.microsoft.com/office/drawing/2014/main" id="{1B432C0B-CD64-7DB9-B80D-92C76E7993A2}"/>
              </a:ext>
            </a:extLst>
          </p:cNvPr>
          <p:cNvSpPr txBox="1"/>
          <p:nvPr/>
        </p:nvSpPr>
        <p:spPr>
          <a:xfrm>
            <a:off x="8714772" y="1709976"/>
            <a:ext cx="2438400" cy="2862322"/>
          </a:xfrm>
          <a:prstGeom prst="rect">
            <a:avLst/>
          </a:prstGeom>
          <a:noFill/>
        </p:spPr>
        <p:txBody>
          <a:bodyPr wrap="square">
            <a:spAutoFit/>
          </a:bodyPr>
          <a:lstStyle/>
          <a:p>
            <a:pPr algn="l"/>
            <a:r>
              <a:rPr lang="en-GB" sz="1800" b="0" i="0" u="none" strike="noStrike" baseline="0" dirty="0">
                <a:latin typeface="Calibri" panose="020F0502020204030204" pitchFamily="34" charset="0"/>
              </a:rPr>
              <a:t>This figures clearly depicted and increasing trend from the year 2013 until 2020.</a:t>
            </a:r>
          </a:p>
          <a:p>
            <a:pPr algn="l"/>
            <a:r>
              <a:rPr lang="en-GB" sz="1800" b="0" i="0" u="none" strike="noStrike" baseline="0" dirty="0">
                <a:latin typeface="Calibri" panose="020F0502020204030204" pitchFamily="34" charset="0"/>
              </a:rPr>
              <a:t>If this trend continue for the next year onward. The success rate will steadily</a:t>
            </a:r>
          </a:p>
          <a:p>
            <a:pPr algn="l"/>
            <a:r>
              <a:rPr lang="en-GB" sz="1800" b="0" i="0" u="none" strike="noStrike" baseline="0" dirty="0">
                <a:latin typeface="Calibri" panose="020F0502020204030204" pitchFamily="34" charset="0"/>
              </a:rPr>
              <a:t>increase until reaching</a:t>
            </a:r>
          </a:p>
          <a:p>
            <a:pPr algn="l"/>
            <a:r>
              <a:rPr lang="en-GB" sz="1800" b="0" i="0" u="none" strike="noStrike" baseline="0" dirty="0">
                <a:latin typeface="Calibri" panose="020F0502020204030204" pitchFamily="34" charset="0"/>
              </a:rPr>
              <a:t>1/100% success rate</a:t>
            </a:r>
            <a:endParaRPr lang="en-GB"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descr="A screenshot of a computer&#10;&#10;Description automatically generated">
            <a:extLst>
              <a:ext uri="{FF2B5EF4-FFF2-40B4-BE49-F238E27FC236}">
                <a16:creationId xmlns:a16="http://schemas.microsoft.com/office/drawing/2014/main" id="{B37A3054-FD68-94AA-A214-FE73445BD041}"/>
              </a:ext>
            </a:extLst>
          </p:cNvPr>
          <p:cNvPicPr>
            <a:picLocks noChangeAspect="1"/>
          </p:cNvPicPr>
          <p:nvPr/>
        </p:nvPicPr>
        <p:blipFill>
          <a:blip r:embed="rId3"/>
          <a:stretch>
            <a:fillRect/>
          </a:stretch>
        </p:blipFill>
        <p:spPr>
          <a:xfrm>
            <a:off x="770012" y="1472751"/>
            <a:ext cx="5566270" cy="2946849"/>
          </a:xfrm>
          <a:prstGeom prst="rect">
            <a:avLst/>
          </a:prstGeom>
        </p:spPr>
      </p:pic>
      <p:sp>
        <p:nvSpPr>
          <p:cNvPr id="8" name="object 4">
            <a:extLst>
              <a:ext uri="{FF2B5EF4-FFF2-40B4-BE49-F238E27FC236}">
                <a16:creationId xmlns:a16="http://schemas.microsoft.com/office/drawing/2014/main" id="{FB6C3D1B-6A10-BF75-9280-0A4B0E77CE68}"/>
              </a:ext>
            </a:extLst>
          </p:cNvPr>
          <p:cNvSpPr txBox="1"/>
          <p:nvPr/>
        </p:nvSpPr>
        <p:spPr>
          <a:xfrm>
            <a:off x="6673958" y="1425815"/>
            <a:ext cx="5387414" cy="3219204"/>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dirty="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dirty="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dirty="0">
              <a:latin typeface="Carlito"/>
              <a:cs typeface="Carlito"/>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56A2AD95-3116-4511-AF74-E2953775113B}"/>
              </a:ext>
            </a:extLst>
          </p:cNvPr>
          <p:cNvPicPr>
            <a:picLocks noChangeAspect="1"/>
          </p:cNvPicPr>
          <p:nvPr/>
        </p:nvPicPr>
        <p:blipFill>
          <a:blip r:embed="rId3"/>
          <a:stretch>
            <a:fillRect/>
          </a:stretch>
        </p:blipFill>
        <p:spPr>
          <a:xfrm>
            <a:off x="234641" y="1293118"/>
            <a:ext cx="8820922" cy="5026232"/>
          </a:xfrm>
          <a:prstGeom prst="rect">
            <a:avLst/>
          </a:prstGeom>
        </p:spPr>
      </p:pic>
      <p:sp>
        <p:nvSpPr>
          <p:cNvPr id="7" name="object 4">
            <a:extLst>
              <a:ext uri="{FF2B5EF4-FFF2-40B4-BE49-F238E27FC236}">
                <a16:creationId xmlns:a16="http://schemas.microsoft.com/office/drawing/2014/main" id="{103D7F65-8DF3-55D4-94E2-ADB2AE3E3AC9}"/>
              </a:ext>
            </a:extLst>
          </p:cNvPr>
          <p:cNvSpPr txBox="1"/>
          <p:nvPr/>
        </p:nvSpPr>
        <p:spPr>
          <a:xfrm>
            <a:off x="9341611" y="2469007"/>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dirty="0">
              <a:latin typeface="Carlito"/>
              <a:cs typeface="Carlito"/>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BA3E8DF0-5C96-A9DB-6396-98FAB3CFC878}"/>
              </a:ext>
            </a:extLst>
          </p:cNvPr>
          <p:cNvSpPr txBox="1"/>
          <p:nvPr/>
        </p:nvSpPr>
        <p:spPr>
          <a:xfrm>
            <a:off x="925286" y="1530420"/>
            <a:ext cx="6096000" cy="646331"/>
          </a:xfrm>
          <a:prstGeom prst="rect">
            <a:avLst/>
          </a:prstGeom>
          <a:noFill/>
        </p:spPr>
        <p:txBody>
          <a:bodyPr wrap="square">
            <a:spAutoFit/>
          </a:bodyPr>
          <a:lstStyle/>
          <a:p>
            <a:pPr algn="l"/>
            <a:r>
              <a:rPr lang="en-GB" sz="1800" b="0" i="0" u="none" strike="noStrike" baseline="0" dirty="0">
                <a:solidFill>
                  <a:srgbClr val="292929"/>
                </a:solidFill>
                <a:latin typeface="Abadi" panose="020B0604020104020204" pitchFamily="34" charset="0"/>
              </a:rPr>
              <a:t>We calculated the total payload carried by boosters from NASA as 45596 using the query below</a:t>
            </a:r>
            <a:endParaRPr lang="en-GB" dirty="0"/>
          </a:p>
        </p:txBody>
      </p:sp>
      <p:pic>
        <p:nvPicPr>
          <p:cNvPr id="8" name="Picture 7" descr="A white background with text&#10;&#10;Description automatically generated">
            <a:extLst>
              <a:ext uri="{FF2B5EF4-FFF2-40B4-BE49-F238E27FC236}">
                <a16:creationId xmlns:a16="http://schemas.microsoft.com/office/drawing/2014/main" id="{8122969B-A193-394C-6E02-3899E7F2F604}"/>
              </a:ext>
            </a:extLst>
          </p:cNvPr>
          <p:cNvPicPr>
            <a:picLocks noChangeAspect="1"/>
          </p:cNvPicPr>
          <p:nvPr/>
        </p:nvPicPr>
        <p:blipFill>
          <a:blip r:embed="rId3"/>
          <a:stretch>
            <a:fillRect/>
          </a:stretch>
        </p:blipFill>
        <p:spPr>
          <a:xfrm>
            <a:off x="856519" y="2547814"/>
            <a:ext cx="10478962" cy="17623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B5436CF6-4F5F-167E-B618-07B655C1278B}"/>
              </a:ext>
            </a:extLst>
          </p:cNvPr>
          <p:cNvPicPr>
            <a:picLocks noChangeAspect="1"/>
          </p:cNvPicPr>
          <p:nvPr/>
        </p:nvPicPr>
        <p:blipFill>
          <a:blip r:embed="rId3"/>
          <a:stretch>
            <a:fillRect/>
          </a:stretch>
        </p:blipFill>
        <p:spPr>
          <a:xfrm>
            <a:off x="2214021" y="2543051"/>
            <a:ext cx="7763958" cy="1771897"/>
          </a:xfrm>
          <a:prstGeom prst="rect">
            <a:avLst/>
          </a:prstGeom>
        </p:spPr>
      </p:pic>
      <p:sp>
        <p:nvSpPr>
          <p:cNvPr id="8" name="TextBox 7">
            <a:extLst>
              <a:ext uri="{FF2B5EF4-FFF2-40B4-BE49-F238E27FC236}">
                <a16:creationId xmlns:a16="http://schemas.microsoft.com/office/drawing/2014/main" id="{165F4BB7-F104-171A-579E-FBF9325FBF24}"/>
              </a:ext>
            </a:extLst>
          </p:cNvPr>
          <p:cNvSpPr txBox="1"/>
          <p:nvPr/>
        </p:nvSpPr>
        <p:spPr>
          <a:xfrm>
            <a:off x="2525486" y="1637027"/>
            <a:ext cx="6096000" cy="646331"/>
          </a:xfrm>
          <a:prstGeom prst="rect">
            <a:avLst/>
          </a:prstGeom>
          <a:noFill/>
        </p:spPr>
        <p:txBody>
          <a:bodyPr wrap="square">
            <a:spAutoFit/>
          </a:bodyPr>
          <a:lstStyle/>
          <a:p>
            <a:pPr algn="l"/>
            <a:r>
              <a:rPr lang="en-GB" sz="1800" b="0" i="0" u="none" strike="noStrike" baseline="0" dirty="0">
                <a:latin typeface="Abadi" panose="020B0604020104020204" pitchFamily="34" charset="0"/>
              </a:rPr>
              <a:t>We calculated the average payload mass carried by booster version F9 v1.1 as 2928.4</a:t>
            </a:r>
            <a:endParaRPr lang="en-GB"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white rectangular object with black text&#10;&#10;Description automatically generated">
            <a:extLst>
              <a:ext uri="{FF2B5EF4-FFF2-40B4-BE49-F238E27FC236}">
                <a16:creationId xmlns:a16="http://schemas.microsoft.com/office/drawing/2014/main" id="{93A06609-DAF9-DD85-8B24-98507445E0F7}"/>
              </a:ext>
            </a:extLst>
          </p:cNvPr>
          <p:cNvPicPr>
            <a:picLocks noChangeAspect="1"/>
          </p:cNvPicPr>
          <p:nvPr/>
        </p:nvPicPr>
        <p:blipFill>
          <a:blip r:embed="rId3"/>
          <a:stretch>
            <a:fillRect/>
          </a:stretch>
        </p:blipFill>
        <p:spPr>
          <a:xfrm>
            <a:off x="2028257" y="2543051"/>
            <a:ext cx="8135485" cy="1771897"/>
          </a:xfrm>
          <a:prstGeom prst="rect">
            <a:avLst/>
          </a:prstGeom>
        </p:spPr>
      </p:pic>
      <p:sp>
        <p:nvSpPr>
          <p:cNvPr id="8" name="TextBox 7">
            <a:extLst>
              <a:ext uri="{FF2B5EF4-FFF2-40B4-BE49-F238E27FC236}">
                <a16:creationId xmlns:a16="http://schemas.microsoft.com/office/drawing/2014/main" id="{D58715AB-0C36-27D2-59F8-A6217406114F}"/>
              </a:ext>
            </a:extLst>
          </p:cNvPr>
          <p:cNvSpPr txBox="1"/>
          <p:nvPr/>
        </p:nvSpPr>
        <p:spPr>
          <a:xfrm>
            <a:off x="2111829" y="1481346"/>
            <a:ext cx="6096000" cy="923330"/>
          </a:xfrm>
          <a:prstGeom prst="rect">
            <a:avLst/>
          </a:prstGeom>
          <a:noFill/>
        </p:spPr>
        <p:txBody>
          <a:bodyPr wrap="square">
            <a:spAutoFit/>
          </a:bodyPr>
          <a:lstStyle/>
          <a:p>
            <a:pPr algn="l"/>
            <a:r>
              <a:rPr lang="en-GB" sz="1800" b="0" i="0" u="none" strike="noStrike" baseline="0" dirty="0">
                <a:latin typeface="Abadi" panose="020B0604020104020204" pitchFamily="34" charset="0"/>
              </a:rPr>
              <a:t>We use the min() function to find the result</a:t>
            </a:r>
          </a:p>
          <a:p>
            <a:pPr algn="l"/>
            <a:r>
              <a:rPr lang="en-GB" sz="1800" b="0" i="0" u="none" strike="noStrike" baseline="0" dirty="0">
                <a:latin typeface="Abadi" panose="020B0604020104020204" pitchFamily="34" charset="0"/>
              </a:rPr>
              <a:t>We observed that the dates of the first successful landing outcome on </a:t>
            </a:r>
            <a:r>
              <a:rPr lang="en-GB" sz="1800" b="0" i="0" u="none" strike="noStrike" baseline="0" dirty="0" err="1">
                <a:latin typeface="Abadi" panose="020B0604020104020204" pitchFamily="34" charset="0"/>
              </a:rPr>
              <a:t>groundpad</a:t>
            </a:r>
            <a:r>
              <a:rPr lang="en-GB" sz="1800" b="0" i="0" u="none" strike="noStrike" baseline="0" dirty="0">
                <a:latin typeface="Abadi" panose="020B0604020104020204" pitchFamily="34" charset="0"/>
              </a:rPr>
              <a:t> was 22</a:t>
            </a:r>
            <a:r>
              <a:rPr lang="en-GB" sz="1200" b="0" i="0" u="none" strike="noStrike" baseline="0" dirty="0">
                <a:latin typeface="Abadi" panose="020B0604020104020204" pitchFamily="34" charset="0"/>
              </a:rPr>
              <a:t>nd </a:t>
            </a:r>
            <a:r>
              <a:rPr lang="en-GB" sz="1800" b="0" i="0" u="none" strike="noStrike" baseline="0" dirty="0">
                <a:latin typeface="Abadi" panose="020B0604020104020204" pitchFamily="34" charset="0"/>
              </a:rPr>
              <a:t>December 2015</a:t>
            </a:r>
            <a:endParaRPr lang="en-GB"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D5FFBF41-A03F-06F2-75BE-E1373DED26D7}"/>
              </a:ext>
            </a:extLst>
          </p:cNvPr>
          <p:cNvSpPr txBox="1"/>
          <p:nvPr/>
        </p:nvSpPr>
        <p:spPr>
          <a:xfrm>
            <a:off x="489856" y="1490007"/>
            <a:ext cx="10968115" cy="646331"/>
          </a:xfrm>
          <a:prstGeom prst="rect">
            <a:avLst/>
          </a:prstGeom>
          <a:noFill/>
        </p:spPr>
        <p:txBody>
          <a:bodyPr wrap="square">
            <a:spAutoFit/>
          </a:bodyPr>
          <a:lstStyle/>
          <a:p>
            <a:pPr algn="just"/>
            <a:r>
              <a:rPr lang="en-GB" sz="1800" b="0" i="0" u="none" strike="noStrike" baseline="0" dirty="0">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endParaRPr lang="en-GB" dirty="0"/>
          </a:p>
        </p:txBody>
      </p:sp>
      <p:pic>
        <p:nvPicPr>
          <p:cNvPr id="7" name="Picture 6" descr="A white screen with colorful text&#10;&#10;Description automatically generated">
            <a:extLst>
              <a:ext uri="{FF2B5EF4-FFF2-40B4-BE49-F238E27FC236}">
                <a16:creationId xmlns:a16="http://schemas.microsoft.com/office/drawing/2014/main" id="{A4CC6092-D769-DD1D-FB40-F26F36671451}"/>
              </a:ext>
            </a:extLst>
          </p:cNvPr>
          <p:cNvPicPr>
            <a:picLocks noChangeAspect="1"/>
          </p:cNvPicPr>
          <p:nvPr/>
        </p:nvPicPr>
        <p:blipFill>
          <a:blip r:embed="rId3"/>
          <a:stretch>
            <a:fillRect/>
          </a:stretch>
        </p:blipFill>
        <p:spPr>
          <a:xfrm>
            <a:off x="399255" y="2138182"/>
            <a:ext cx="11393490" cy="258163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3114"/>
            <a:ext cx="10144526" cy="480623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GB" sz="2000" dirty="0">
              <a:solidFill>
                <a:schemeClr val="accent3">
                  <a:lumMod val="25000"/>
                </a:schemeClr>
              </a:solidFill>
              <a:latin typeface="+mn-lt"/>
            </a:endParaRPr>
          </a:p>
          <a:p>
            <a:pPr>
              <a:lnSpc>
                <a:spcPct val="100000"/>
              </a:lnSpc>
              <a:spcBef>
                <a:spcPts val="1400"/>
              </a:spcBef>
            </a:pPr>
            <a:r>
              <a:rPr lang="en-GB" sz="2000" dirty="0">
                <a:solidFill>
                  <a:schemeClr val="accent3">
                    <a:lumMod val="25000"/>
                  </a:schemeClr>
                </a:solidFill>
                <a:latin typeface="+mn-lt"/>
              </a:rPr>
              <a:t>Data have been Collected data from public SpaceX API and SpaceX Wikipedia page. Basic data wrangling and formatting and dealing with missing values and </a:t>
            </a:r>
            <a:r>
              <a:rPr lang="en-GB" sz="2000" dirty="0" err="1">
                <a:solidFill>
                  <a:schemeClr val="accent3">
                    <a:lumMod val="25000"/>
                  </a:schemeClr>
                </a:solidFill>
                <a:latin typeface="+mn-lt"/>
              </a:rPr>
              <a:t>webscraping</a:t>
            </a:r>
            <a:r>
              <a:rPr lang="en-GB" sz="2000" dirty="0">
                <a:solidFill>
                  <a:schemeClr val="accent3">
                    <a:lumMod val="25000"/>
                  </a:schemeClr>
                </a:solidFill>
                <a:latin typeface="+mn-lt"/>
              </a:rPr>
              <a:t> were made. Data was explored using SQL,  visualization, folium maps, and dashboards. Data was cleaned and processed in order to better answer the questions. labels  column ‘class’ which classifies successful landings were created and gathered relevant columns to be used as  features. Changed all categorical variables to binary using one hot encoding.  Standardized data and used </a:t>
            </a:r>
            <a:r>
              <a:rPr lang="en-GB" sz="2000" dirty="0" err="1">
                <a:solidFill>
                  <a:schemeClr val="accent3">
                    <a:lumMod val="25000"/>
                  </a:schemeClr>
                </a:solidFill>
                <a:latin typeface="+mn-lt"/>
              </a:rPr>
              <a:t>GridSearchCV</a:t>
            </a:r>
            <a:r>
              <a:rPr lang="en-GB" sz="2000" dirty="0">
                <a:solidFill>
                  <a:schemeClr val="accent3">
                    <a:lumMod val="25000"/>
                  </a:schemeClr>
                </a:solidFill>
                <a:latin typeface="+mn-lt"/>
              </a:rPr>
              <a:t> to find best parameters for machine learning  models. Visualize accuracy score of all models.</a:t>
            </a:r>
          </a:p>
          <a:p>
            <a:pPr>
              <a:lnSpc>
                <a:spcPct val="100000"/>
              </a:lnSpc>
              <a:spcBef>
                <a:spcPts val="1400"/>
              </a:spcBef>
            </a:pPr>
            <a:r>
              <a:rPr lang="en-GB" sz="2000" dirty="0">
                <a:solidFill>
                  <a:schemeClr val="accent3">
                    <a:lumMod val="25000"/>
                  </a:schemeClr>
                </a:solidFill>
                <a:latin typeface="+mn-lt"/>
              </a:rPr>
              <a:t>Results showed that  the four machine learning models were produced: Logistic Regression, Support Vector  Machine, Decision Tree Classifier, and K Nearest </a:t>
            </a:r>
            <a:r>
              <a:rPr lang="en-GB" sz="2000" dirty="0" err="1">
                <a:solidFill>
                  <a:schemeClr val="accent3">
                    <a:lumMod val="25000"/>
                  </a:schemeClr>
                </a:solidFill>
                <a:latin typeface="+mn-lt"/>
              </a:rPr>
              <a:t>Neighbors</a:t>
            </a:r>
            <a:r>
              <a:rPr lang="en-GB" sz="2000" dirty="0">
                <a:solidFill>
                  <a:schemeClr val="accent3">
                    <a:lumMod val="25000"/>
                  </a:schemeClr>
                </a:solidFill>
                <a:latin typeface="+mn-lt"/>
              </a:rPr>
              <a:t>. All produced similar results  with accuracy rate of about 83.33%. All models over predicted successful landings. More  data is needed for better model determination and accuracy.</a:t>
            </a:r>
          </a:p>
          <a:p>
            <a:pPr>
              <a:lnSpc>
                <a:spcPct val="100000"/>
              </a:lnSpc>
              <a:spcBef>
                <a:spcPts val="1400"/>
              </a:spcBef>
            </a:pPr>
            <a:endParaRPr lang="en-US" sz="2000" dirty="0">
              <a:solidFill>
                <a:schemeClr val="accent3">
                  <a:lumMod val="25000"/>
                </a:schemeClr>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CE2B2358-6C25-24B9-0980-75338E841D41}"/>
              </a:ext>
            </a:extLst>
          </p:cNvPr>
          <p:cNvPicPr>
            <a:picLocks noChangeAspect="1"/>
          </p:cNvPicPr>
          <p:nvPr/>
        </p:nvPicPr>
        <p:blipFill>
          <a:blip r:embed="rId3"/>
          <a:stretch>
            <a:fillRect/>
          </a:stretch>
        </p:blipFill>
        <p:spPr>
          <a:xfrm>
            <a:off x="503076" y="1828576"/>
            <a:ext cx="8211696" cy="3200847"/>
          </a:xfrm>
          <a:prstGeom prst="rect">
            <a:avLst/>
          </a:prstGeom>
        </p:spPr>
      </p:pic>
      <p:sp>
        <p:nvSpPr>
          <p:cNvPr id="8" name="TextBox 7">
            <a:extLst>
              <a:ext uri="{FF2B5EF4-FFF2-40B4-BE49-F238E27FC236}">
                <a16:creationId xmlns:a16="http://schemas.microsoft.com/office/drawing/2014/main" id="{ECAD1D7C-A528-EE8A-F854-26965737C46C}"/>
              </a:ext>
            </a:extLst>
          </p:cNvPr>
          <p:cNvSpPr txBox="1"/>
          <p:nvPr/>
        </p:nvSpPr>
        <p:spPr>
          <a:xfrm>
            <a:off x="1055914" y="5360877"/>
            <a:ext cx="6096000" cy="646331"/>
          </a:xfrm>
          <a:prstGeom prst="rect">
            <a:avLst/>
          </a:prstGeom>
          <a:noFill/>
        </p:spPr>
        <p:txBody>
          <a:bodyPr wrap="square">
            <a:spAutoFit/>
          </a:bodyPr>
          <a:lstStyle/>
          <a:p>
            <a:r>
              <a:rPr lang="en-GB" sz="1800" b="0" i="0" u="none" strike="noStrike" baseline="0" dirty="0">
                <a:latin typeface="Abadi" panose="020B0604020104020204" pitchFamily="34" charset="0"/>
              </a:rPr>
              <a:t>We used wildcard like ‘%’ to filter for WHERE </a:t>
            </a:r>
            <a:r>
              <a:rPr lang="en-GB" sz="1800" b="0" i="0" u="none" strike="noStrike" baseline="0" dirty="0" err="1">
                <a:latin typeface="Abadi" panose="020B0604020104020204" pitchFamily="34" charset="0"/>
              </a:rPr>
              <a:t>MissionOutcome</a:t>
            </a:r>
            <a:r>
              <a:rPr lang="en-GB" sz="1800" b="0" i="0" u="none" strike="noStrike" baseline="0" dirty="0">
                <a:latin typeface="Abadi" panose="020B0604020104020204" pitchFamily="34" charset="0"/>
              </a:rPr>
              <a:t> was a success or a failure.</a:t>
            </a:r>
            <a:endParaRPr lang="en-GB"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1415E2FB-E6C5-B9F0-EF56-9551438C6BF1}"/>
              </a:ext>
            </a:extLst>
          </p:cNvPr>
          <p:cNvPicPr>
            <a:picLocks noChangeAspect="1"/>
          </p:cNvPicPr>
          <p:nvPr/>
        </p:nvPicPr>
        <p:blipFill>
          <a:blip r:embed="rId3"/>
          <a:stretch>
            <a:fillRect/>
          </a:stretch>
        </p:blipFill>
        <p:spPr>
          <a:xfrm>
            <a:off x="276204" y="1331088"/>
            <a:ext cx="10050278" cy="5306165"/>
          </a:xfrm>
          <a:prstGeom prst="rect">
            <a:avLst/>
          </a:prstGeom>
        </p:spPr>
      </p:pic>
      <p:sp>
        <p:nvSpPr>
          <p:cNvPr id="7" name="object 5">
            <a:extLst>
              <a:ext uri="{FF2B5EF4-FFF2-40B4-BE49-F238E27FC236}">
                <a16:creationId xmlns:a16="http://schemas.microsoft.com/office/drawing/2014/main" id="{3234D7B8-6E81-3E93-54AF-9BD4D825AD74}"/>
              </a:ext>
            </a:extLst>
          </p:cNvPr>
          <p:cNvSpPr txBox="1"/>
          <p:nvPr/>
        </p:nvSpPr>
        <p:spPr>
          <a:xfrm>
            <a:off x="5441006" y="2501041"/>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dirty="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dirty="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dirty="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959C40B-2BBF-38B8-1E78-1F3D3CA3614E}"/>
              </a:ext>
            </a:extLst>
          </p:cNvPr>
          <p:cNvPicPr>
            <a:picLocks noChangeAspect="1"/>
          </p:cNvPicPr>
          <p:nvPr/>
        </p:nvPicPr>
        <p:blipFill>
          <a:blip r:embed="rId3"/>
          <a:stretch>
            <a:fillRect/>
          </a:stretch>
        </p:blipFill>
        <p:spPr>
          <a:xfrm>
            <a:off x="770011" y="2986746"/>
            <a:ext cx="8497486" cy="1139780"/>
          </a:xfrm>
          <a:prstGeom prst="rect">
            <a:avLst/>
          </a:prstGeom>
        </p:spPr>
      </p:pic>
      <p:pic>
        <p:nvPicPr>
          <p:cNvPr id="8" name="Picture 7" descr="A white rectangular object with text&#10;&#10;Description automatically generated">
            <a:extLst>
              <a:ext uri="{FF2B5EF4-FFF2-40B4-BE49-F238E27FC236}">
                <a16:creationId xmlns:a16="http://schemas.microsoft.com/office/drawing/2014/main" id="{8B4468BE-90C5-F5FB-3C6F-DDC700B57A8B}"/>
              </a:ext>
            </a:extLst>
          </p:cNvPr>
          <p:cNvPicPr>
            <a:picLocks noChangeAspect="1"/>
          </p:cNvPicPr>
          <p:nvPr/>
        </p:nvPicPr>
        <p:blipFill>
          <a:blip r:embed="rId4"/>
          <a:stretch>
            <a:fillRect/>
          </a:stretch>
        </p:blipFill>
        <p:spPr>
          <a:xfrm>
            <a:off x="770011" y="1293750"/>
            <a:ext cx="8497486" cy="1762371"/>
          </a:xfrm>
          <a:prstGeom prst="rect">
            <a:avLst/>
          </a:prstGeom>
        </p:spPr>
      </p:pic>
      <p:sp>
        <p:nvSpPr>
          <p:cNvPr id="10" name="TextBox 9">
            <a:extLst>
              <a:ext uri="{FF2B5EF4-FFF2-40B4-BE49-F238E27FC236}">
                <a16:creationId xmlns:a16="http://schemas.microsoft.com/office/drawing/2014/main" id="{E9A01876-D3DB-AF3C-1CC5-66F2EE1D6D32}"/>
              </a:ext>
            </a:extLst>
          </p:cNvPr>
          <p:cNvSpPr txBox="1"/>
          <p:nvPr/>
        </p:nvSpPr>
        <p:spPr>
          <a:xfrm>
            <a:off x="664028" y="4736614"/>
            <a:ext cx="6096000" cy="1477328"/>
          </a:xfrm>
          <a:prstGeom prst="rect">
            <a:avLst/>
          </a:prstGeom>
          <a:noFill/>
        </p:spPr>
        <p:txBody>
          <a:bodyPr wrap="square">
            <a:spAutoFit/>
          </a:bodyPr>
          <a:lstStyle/>
          <a:p>
            <a:pPr algn="l"/>
            <a:r>
              <a:rPr lang="en-GB" sz="1800" b="0" i="0" u="none" strike="noStrike" baseline="0" dirty="0">
                <a:solidFill>
                  <a:srgbClr val="292929"/>
                </a:solidFill>
                <a:latin typeface="Abadi" panose="020B0604020104020204" pitchFamily="34" charset="0"/>
              </a:rPr>
              <a:t>We used a combinations of the WHERE clause, LIKE, AND, and BETWEEN</a:t>
            </a:r>
          </a:p>
          <a:p>
            <a:pPr algn="l"/>
            <a:r>
              <a:rPr lang="en-GB" sz="1800" b="0" i="0" u="none" strike="noStrike" baseline="0" dirty="0">
                <a:solidFill>
                  <a:srgbClr val="292929"/>
                </a:solidFill>
                <a:latin typeface="Abadi" panose="020B0604020104020204" pitchFamily="34" charset="0"/>
              </a:rPr>
              <a:t>conditions to filter for failed landing outcomes in drone ship, their booster</a:t>
            </a:r>
          </a:p>
          <a:p>
            <a:pPr algn="l"/>
            <a:r>
              <a:rPr lang="en-GB" sz="1800" b="0" i="0" u="none" strike="noStrike" baseline="0" dirty="0">
                <a:solidFill>
                  <a:srgbClr val="292929"/>
                </a:solidFill>
                <a:latin typeface="Abadi" panose="020B0604020104020204" pitchFamily="34" charset="0"/>
              </a:rPr>
              <a:t>versions, and launch site names for year 2015</a:t>
            </a:r>
            <a:endParaRPr lang="en-GB"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8" name="Picture 7" descr="We selected Landing outcomes&#10;and the COUNT of landing&#10;outcomes from the data and&#10;used the WHERE clause to&#10;filter for landing outcomes&#10;BETWEEN 2010-06-04 to&#10;2010-03-20.&#10;We applied the GROUP BY&#10;clause to group the landing&#10;outcomes and the ORDER BY&#10;clause to order the grouped&#10;landing outcome in&#10;descending orderA screenshot of a computer">
            <a:extLst>
              <a:ext uri="{FF2B5EF4-FFF2-40B4-BE49-F238E27FC236}">
                <a16:creationId xmlns:a16="http://schemas.microsoft.com/office/drawing/2014/main" id="{C897EFB0-C1FC-9666-D472-1F3A28E384F3}"/>
              </a:ext>
            </a:extLst>
          </p:cNvPr>
          <p:cNvPicPr>
            <a:picLocks noChangeAspect="1"/>
          </p:cNvPicPr>
          <p:nvPr/>
        </p:nvPicPr>
        <p:blipFill>
          <a:blip r:embed="rId4"/>
          <a:stretch>
            <a:fillRect/>
          </a:stretch>
        </p:blipFill>
        <p:spPr>
          <a:xfrm>
            <a:off x="351623" y="1321098"/>
            <a:ext cx="11488753" cy="510611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10" name="TextBox 9">
            <a:extLst>
              <a:ext uri="{FF2B5EF4-FFF2-40B4-BE49-F238E27FC236}">
                <a16:creationId xmlns:a16="http://schemas.microsoft.com/office/drawing/2014/main" id="{C5531E85-1648-D7C4-4685-93FD5F305D9A}"/>
              </a:ext>
            </a:extLst>
          </p:cNvPr>
          <p:cNvSpPr txBox="1"/>
          <p:nvPr/>
        </p:nvSpPr>
        <p:spPr>
          <a:xfrm>
            <a:off x="4865914" y="2499256"/>
            <a:ext cx="6096000" cy="2031325"/>
          </a:xfrm>
          <a:prstGeom prst="rect">
            <a:avLst/>
          </a:prstGeom>
          <a:noFill/>
        </p:spPr>
        <p:txBody>
          <a:bodyPr wrap="square">
            <a:spAutoFit/>
          </a:bodyPr>
          <a:lstStyle/>
          <a:p>
            <a:pPr algn="l"/>
            <a:r>
              <a:rPr lang="en-GB" sz="1800" b="0" i="0" u="none" strike="noStrike" baseline="0" dirty="0">
                <a:latin typeface="Abadi" panose="020B0604020104020204" pitchFamily="34" charset="0"/>
              </a:rPr>
              <a:t>We selected Landing outcomes and the </a:t>
            </a:r>
            <a:r>
              <a:rPr lang="en-GB" sz="1700" b="0" i="0" u="none" strike="noStrike" baseline="0" dirty="0">
                <a:latin typeface="Abadi" panose="020B0604020104020204" pitchFamily="34" charset="0"/>
              </a:rPr>
              <a:t>COUNT </a:t>
            </a:r>
            <a:r>
              <a:rPr lang="en-GB" sz="1800" b="0" i="0" u="none" strike="noStrike" baseline="0" dirty="0">
                <a:latin typeface="Abadi" panose="020B0604020104020204" pitchFamily="34" charset="0"/>
              </a:rPr>
              <a:t>of landing</a:t>
            </a:r>
          </a:p>
          <a:p>
            <a:pPr algn="l"/>
            <a:r>
              <a:rPr lang="en-GB" sz="1800" b="0" i="0" u="none" strike="noStrike" baseline="0" dirty="0">
                <a:latin typeface="Abadi" panose="020B0604020104020204" pitchFamily="34" charset="0"/>
              </a:rPr>
              <a:t>outcomes from the data and used the </a:t>
            </a:r>
            <a:r>
              <a:rPr lang="en-GB" sz="1700" b="0" i="0" u="none" strike="noStrike" baseline="0" dirty="0">
                <a:latin typeface="Abadi" panose="020B0604020104020204" pitchFamily="34" charset="0"/>
              </a:rPr>
              <a:t>WHERE </a:t>
            </a:r>
            <a:r>
              <a:rPr lang="en-GB" sz="1800" b="0" i="0" u="none" strike="noStrike" baseline="0" dirty="0">
                <a:latin typeface="Abadi" panose="020B0604020104020204" pitchFamily="34" charset="0"/>
              </a:rPr>
              <a:t>clause to</a:t>
            </a:r>
          </a:p>
          <a:p>
            <a:pPr algn="l"/>
            <a:r>
              <a:rPr lang="en-GB" sz="1800" b="0" i="0" u="none" strike="noStrike" baseline="0" dirty="0">
                <a:latin typeface="Abadi" panose="020B0604020104020204" pitchFamily="34" charset="0"/>
              </a:rPr>
              <a:t>filter for landing outcomes </a:t>
            </a:r>
            <a:r>
              <a:rPr lang="en-GB" sz="1700" b="0" i="0" u="none" strike="noStrike" baseline="0" dirty="0">
                <a:latin typeface="Abadi" panose="020B0604020104020204" pitchFamily="34" charset="0"/>
              </a:rPr>
              <a:t>BETWEEN </a:t>
            </a:r>
            <a:r>
              <a:rPr lang="en-GB" sz="1800" b="0" i="0" u="none" strike="noStrike" baseline="0" dirty="0">
                <a:latin typeface="Abadi" panose="020B0604020104020204" pitchFamily="34" charset="0"/>
              </a:rPr>
              <a:t>2010-06-04 to</a:t>
            </a:r>
          </a:p>
          <a:p>
            <a:pPr algn="l"/>
            <a:r>
              <a:rPr lang="en-GB" sz="1800" b="0" i="0" u="none" strike="noStrike" baseline="0" dirty="0">
                <a:latin typeface="Abadi" panose="020B0604020104020204" pitchFamily="34" charset="0"/>
              </a:rPr>
              <a:t>2010-03-20.</a:t>
            </a:r>
          </a:p>
          <a:p>
            <a:pPr algn="l"/>
            <a:r>
              <a:rPr lang="en-GB" sz="1800" b="0" i="0" u="none" strike="noStrike" baseline="0" dirty="0">
                <a:latin typeface="Abadi" panose="020B0604020104020204" pitchFamily="34" charset="0"/>
              </a:rPr>
              <a:t>We applied the </a:t>
            </a:r>
            <a:r>
              <a:rPr lang="en-GB" sz="1700" b="0" i="0" u="none" strike="noStrike" baseline="0" dirty="0">
                <a:latin typeface="Abadi" panose="020B0604020104020204" pitchFamily="34" charset="0"/>
              </a:rPr>
              <a:t>GROUP BY </a:t>
            </a:r>
            <a:r>
              <a:rPr lang="en-GB" sz="1800" b="0" i="0" u="none" strike="noStrike" baseline="0" dirty="0">
                <a:latin typeface="Abadi" panose="020B0604020104020204" pitchFamily="34" charset="0"/>
              </a:rPr>
              <a:t>clause to group the landing</a:t>
            </a:r>
          </a:p>
          <a:p>
            <a:pPr algn="l"/>
            <a:r>
              <a:rPr lang="en-GB" sz="1800" b="0" i="0" u="none" strike="noStrike" baseline="0" dirty="0">
                <a:latin typeface="Abadi" panose="020B0604020104020204" pitchFamily="34" charset="0"/>
              </a:rPr>
              <a:t>outcomes and the </a:t>
            </a:r>
            <a:r>
              <a:rPr lang="en-GB" sz="1700" b="0" i="0" u="none" strike="noStrike" baseline="0" dirty="0">
                <a:latin typeface="Abadi" panose="020B0604020104020204" pitchFamily="34" charset="0"/>
              </a:rPr>
              <a:t>ORDER BY </a:t>
            </a:r>
            <a:r>
              <a:rPr lang="en-GB" sz="1800" b="0" i="0" u="none" strike="noStrike" baseline="0" dirty="0">
                <a:latin typeface="Abadi" panose="020B0604020104020204" pitchFamily="34" charset="0"/>
              </a:rPr>
              <a:t>clause to order the grouped</a:t>
            </a:r>
          </a:p>
          <a:p>
            <a:pPr algn="l"/>
            <a:r>
              <a:rPr lang="en-GB" sz="1800" b="0" i="0" u="none" strike="noStrike" baseline="0" dirty="0">
                <a:latin typeface="Abadi" panose="020B0604020104020204" pitchFamily="34" charset="0"/>
              </a:rPr>
              <a:t>landing outcome in descending order</a:t>
            </a:r>
            <a:endParaRPr lang="en-GB"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
        <p:nvSpPr>
          <p:cNvPr id="7" name="object 4">
            <a:extLst>
              <a:ext uri="{FF2B5EF4-FFF2-40B4-BE49-F238E27FC236}">
                <a16:creationId xmlns:a16="http://schemas.microsoft.com/office/drawing/2014/main" id="{1D529B66-3CD8-ADFC-FCF9-9EECAC365B02}"/>
              </a:ext>
            </a:extLst>
          </p:cNvPr>
          <p:cNvSpPr/>
          <p:nvPr/>
        </p:nvSpPr>
        <p:spPr>
          <a:xfrm>
            <a:off x="854962" y="1796795"/>
            <a:ext cx="7080723" cy="4418948"/>
          </a:xfrm>
          <a:prstGeom prst="rect">
            <a:avLst/>
          </a:prstGeom>
          <a:blipFill>
            <a:blip r:embed="rId3" cstate="print"/>
            <a:stretch>
              <a:fillRect r="-69698"/>
            </a:stretch>
          </a:blipFill>
        </p:spPr>
        <p:txBody>
          <a:bodyPr wrap="square" lIns="0" tIns="0" rIns="0" bIns="0" rtlCol="0"/>
          <a:lstStyle/>
          <a:p>
            <a:pPr algn="l"/>
            <a:endParaRPr dirty="0"/>
          </a:p>
        </p:txBody>
      </p:sp>
      <p:sp>
        <p:nvSpPr>
          <p:cNvPr id="9" name="TextBox 8">
            <a:extLst>
              <a:ext uri="{FF2B5EF4-FFF2-40B4-BE49-F238E27FC236}">
                <a16:creationId xmlns:a16="http://schemas.microsoft.com/office/drawing/2014/main" id="{3D399EA3-FA49-20CD-B0AE-3727F71710F3}"/>
              </a:ext>
            </a:extLst>
          </p:cNvPr>
          <p:cNvSpPr txBox="1"/>
          <p:nvPr/>
        </p:nvSpPr>
        <p:spPr>
          <a:xfrm>
            <a:off x="7935685" y="1942237"/>
            <a:ext cx="6096000" cy="1754326"/>
          </a:xfrm>
          <a:prstGeom prst="rect">
            <a:avLst/>
          </a:prstGeom>
          <a:noFill/>
        </p:spPr>
        <p:txBody>
          <a:bodyPr wrap="square">
            <a:spAutoFit/>
          </a:bodyPr>
          <a:lstStyle/>
          <a:p>
            <a:pPr algn="l"/>
            <a:r>
              <a:rPr lang="en-GB" sz="1800" b="0" i="0" u="none" strike="noStrike" baseline="0" dirty="0">
                <a:latin typeface="Calibri" panose="020F0502020204030204" pitchFamily="34" charset="0"/>
              </a:rPr>
              <a:t>We can see that</a:t>
            </a:r>
          </a:p>
          <a:p>
            <a:pPr algn="l"/>
            <a:r>
              <a:rPr lang="en-GB" sz="1800" b="0" i="0" u="none" strike="noStrike" baseline="0" dirty="0">
                <a:latin typeface="Calibri" panose="020F0502020204030204" pitchFamily="34" charset="0"/>
              </a:rPr>
              <a:t>all the SpaceX</a:t>
            </a:r>
          </a:p>
          <a:p>
            <a:pPr algn="l"/>
            <a:r>
              <a:rPr lang="en-GB" sz="1800" b="0" i="0" u="none" strike="noStrike" baseline="0" dirty="0">
                <a:latin typeface="Calibri" panose="020F0502020204030204" pitchFamily="34" charset="0"/>
              </a:rPr>
              <a:t>launch sites are</a:t>
            </a:r>
          </a:p>
          <a:p>
            <a:pPr algn="l"/>
            <a:r>
              <a:rPr lang="en-GB" sz="1800" b="0" i="0" u="none" strike="noStrike" baseline="0" dirty="0">
                <a:latin typeface="Calibri" panose="020F0502020204030204" pitchFamily="34" charset="0"/>
              </a:rPr>
              <a:t>located inside</a:t>
            </a:r>
          </a:p>
          <a:p>
            <a:pPr algn="l"/>
            <a:r>
              <a:rPr lang="en-GB" sz="1800" b="0" i="0" u="none" strike="noStrike" baseline="0" dirty="0">
                <a:latin typeface="Calibri" panose="020F0502020204030204" pitchFamily="34" charset="0"/>
              </a:rPr>
              <a:t>the United</a:t>
            </a:r>
          </a:p>
          <a:p>
            <a:pPr algn="l"/>
            <a:r>
              <a:rPr lang="en-GB" sz="1800" b="0" i="0" u="none" strike="noStrike" baseline="0" dirty="0">
                <a:latin typeface="Calibri" panose="020F0502020204030204" pitchFamily="34" charset="0"/>
              </a:rPr>
              <a:t>States</a:t>
            </a:r>
            <a:endParaRPr lang="en-GB"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506ECFD6-B4E4-BDD3-34C4-2DCFE7918408}"/>
              </a:ext>
            </a:extLst>
          </p:cNvPr>
          <p:cNvPicPr>
            <a:picLocks noChangeAspect="1"/>
          </p:cNvPicPr>
          <p:nvPr/>
        </p:nvPicPr>
        <p:blipFill>
          <a:blip r:embed="rId3"/>
          <a:stretch>
            <a:fillRect/>
          </a:stretch>
        </p:blipFill>
        <p:spPr>
          <a:xfrm>
            <a:off x="757660" y="1700011"/>
            <a:ext cx="10051854" cy="446841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
        <p:nvSpPr>
          <p:cNvPr id="2" name="object 4">
            <a:extLst>
              <a:ext uri="{FF2B5EF4-FFF2-40B4-BE49-F238E27FC236}">
                <a16:creationId xmlns:a16="http://schemas.microsoft.com/office/drawing/2014/main" id="{DB719A6A-EF86-C7A2-4F54-0F5EAC77D05B}"/>
              </a:ext>
            </a:extLst>
          </p:cNvPr>
          <p:cNvSpPr/>
          <p:nvPr/>
        </p:nvSpPr>
        <p:spPr>
          <a:xfrm>
            <a:off x="531223" y="1500487"/>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21FE4DD2-1A3C-2B8E-8986-D5A5843DDC57}"/>
              </a:ext>
            </a:extLst>
          </p:cNvPr>
          <p:cNvGrpSpPr/>
          <p:nvPr/>
        </p:nvGrpSpPr>
        <p:grpSpPr>
          <a:xfrm>
            <a:off x="770011" y="3176885"/>
            <a:ext cx="8150832" cy="1562099"/>
            <a:chOff x="2802635" y="3552444"/>
            <a:chExt cx="7505700" cy="1562100"/>
          </a:xfrm>
        </p:grpSpPr>
        <p:sp>
          <p:nvSpPr>
            <p:cNvPr id="6" name="object 6">
              <a:extLst>
                <a:ext uri="{FF2B5EF4-FFF2-40B4-BE49-F238E27FC236}">
                  <a16:creationId xmlns:a16="http://schemas.microsoft.com/office/drawing/2014/main" id="{2056B14F-6A39-B83D-609A-8E9B41117911}"/>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91C55480-CC8A-E6B2-594D-D0DED6C658DF}"/>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
        <p:nvSpPr>
          <p:cNvPr id="9" name="object 3">
            <a:extLst>
              <a:ext uri="{FF2B5EF4-FFF2-40B4-BE49-F238E27FC236}">
                <a16:creationId xmlns:a16="http://schemas.microsoft.com/office/drawing/2014/main" id="{270865A1-B903-D4D1-67B7-C1A71555F3B7}"/>
              </a:ext>
            </a:extLst>
          </p:cNvPr>
          <p:cNvSpPr txBox="1"/>
          <p:nvPr/>
        </p:nvSpPr>
        <p:spPr>
          <a:xfrm>
            <a:off x="474991" y="4915974"/>
            <a:ext cx="11292465"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dirty="0">
              <a:latin typeface="Carlito"/>
              <a:cs typeface="Carlito"/>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6029EB04-891A-3244-34D3-44F32CF49988}"/>
              </a:ext>
            </a:extLst>
          </p:cNvPr>
          <p:cNvPicPr>
            <a:picLocks noChangeAspect="1"/>
          </p:cNvPicPr>
          <p:nvPr/>
        </p:nvPicPr>
        <p:blipFill>
          <a:blip r:embed="rId3"/>
          <a:stretch>
            <a:fillRect/>
          </a:stretch>
        </p:blipFill>
        <p:spPr>
          <a:xfrm>
            <a:off x="863624" y="1336700"/>
            <a:ext cx="9401606" cy="3880663"/>
          </a:xfrm>
          <a:prstGeom prst="rect">
            <a:avLst/>
          </a:prstGeom>
        </p:spPr>
      </p:pic>
      <p:sp>
        <p:nvSpPr>
          <p:cNvPr id="6" name="object 3">
            <a:extLst>
              <a:ext uri="{FF2B5EF4-FFF2-40B4-BE49-F238E27FC236}">
                <a16:creationId xmlns:a16="http://schemas.microsoft.com/office/drawing/2014/main" id="{B572A927-0719-0189-15E4-0AC0BD7D5C5F}"/>
              </a:ext>
            </a:extLst>
          </p:cNvPr>
          <p:cNvSpPr txBox="1"/>
          <p:nvPr/>
        </p:nvSpPr>
        <p:spPr>
          <a:xfrm>
            <a:off x="564816" y="5429404"/>
            <a:ext cx="10320899" cy="1428596"/>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dirty="0">
              <a:latin typeface="Carlito"/>
              <a:cs typeface="Carlito"/>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object 6">
            <a:extLst>
              <a:ext uri="{FF2B5EF4-FFF2-40B4-BE49-F238E27FC236}">
                <a16:creationId xmlns:a16="http://schemas.microsoft.com/office/drawing/2014/main" id="{60E502D7-36BA-EE59-E1DC-83637F598501}"/>
              </a:ext>
            </a:extLst>
          </p:cNvPr>
          <p:cNvSpPr txBox="1"/>
          <p:nvPr/>
        </p:nvSpPr>
        <p:spPr>
          <a:xfrm>
            <a:off x="1002663" y="1429049"/>
            <a:ext cx="10993393" cy="5438668"/>
          </a:xfrm>
          <a:prstGeom prst="rect">
            <a:avLst/>
          </a:prstGeom>
        </p:spPr>
        <p:txBody>
          <a:bodyPr vert="horz" wrap="square" lIns="0" tIns="161290" rIns="0" bIns="0" rtlCol="0">
            <a:spAutoFit/>
          </a:bodyPr>
          <a:lstStyle/>
          <a:p>
            <a:pPr marL="2499995" algn="ctr">
              <a:lnSpc>
                <a:spcPct val="100000"/>
              </a:lnSpc>
              <a:spcBef>
                <a:spcPts val="1270"/>
              </a:spcBef>
            </a:pPr>
            <a:r>
              <a:rPr sz="3000" u="heavy" spc="-20" dirty="0">
                <a:uFill>
                  <a:solidFill>
                    <a:srgbClr val="BB562C"/>
                  </a:solidFill>
                </a:uFill>
                <a:latin typeface="Carlito"/>
                <a:cs typeface="Carlito"/>
              </a:rPr>
              <a:t>Background:</a:t>
            </a:r>
            <a:endParaRPr sz="3000" dirty="0">
              <a:latin typeface="Carlito"/>
              <a:cs typeface="Carlito"/>
            </a:endParaRPr>
          </a:p>
          <a:p>
            <a:pPr marL="253365" indent="-229235" algn="ctr">
              <a:lnSpc>
                <a:spcPct val="100000"/>
              </a:lnSpc>
              <a:spcBef>
                <a:spcPts val="850"/>
              </a:spcBef>
              <a:buFont typeface="Arial"/>
              <a:buChar char="•"/>
              <a:tabLst>
                <a:tab pos="253365" algn="l"/>
                <a:tab pos="254000" algn="l"/>
              </a:tabLst>
            </a:pPr>
            <a:r>
              <a:rPr lang="en-GB" sz="2200" spc="-20" dirty="0">
                <a:latin typeface="Carlito"/>
                <a:cs typeface="Carlito"/>
              </a:rPr>
              <a:t>Space commercials </a:t>
            </a:r>
            <a:endParaRPr sz="2200" dirty="0">
              <a:latin typeface="Carlito"/>
              <a:cs typeface="Carlito"/>
            </a:endParaRPr>
          </a:p>
          <a:p>
            <a:pPr marL="253365" indent="-229235" algn="ctr">
              <a:lnSpc>
                <a:spcPct val="100000"/>
              </a:lnSpc>
              <a:spcBef>
                <a:spcPts val="705"/>
              </a:spcBef>
              <a:buFont typeface="Arial"/>
              <a:buChar char="•"/>
              <a:tabLst>
                <a:tab pos="253365" algn="l"/>
                <a:tab pos="254000" algn="l"/>
              </a:tabLst>
            </a:pPr>
            <a:r>
              <a:rPr sz="2200" spc="-15" dirty="0">
                <a:latin typeface="Carlito"/>
                <a:cs typeface="Carlito"/>
              </a:rPr>
              <a:t>Space </a:t>
            </a:r>
            <a:r>
              <a:rPr sz="2200" spc="-5" dirty="0">
                <a:latin typeface="Carlito"/>
                <a:cs typeface="Carlito"/>
              </a:rPr>
              <a:t>X </a:t>
            </a:r>
            <a:r>
              <a:rPr sz="2200" spc="-15" dirty="0">
                <a:latin typeface="Carlito"/>
                <a:cs typeface="Carlito"/>
              </a:rPr>
              <a:t>has </a:t>
            </a:r>
            <a:r>
              <a:rPr lang="en-GB" sz="2200" spc="-15" dirty="0">
                <a:latin typeface="Carlito"/>
                <a:cs typeface="Carlito"/>
              </a:rPr>
              <a:t>the </a:t>
            </a:r>
            <a:r>
              <a:rPr sz="2200" spc="-20" dirty="0">
                <a:latin typeface="Carlito"/>
                <a:cs typeface="Carlito"/>
              </a:rPr>
              <a:t>best pricing </a:t>
            </a:r>
            <a:r>
              <a:rPr sz="2200" spc="-15" dirty="0">
                <a:latin typeface="Carlito"/>
                <a:cs typeface="Carlito"/>
              </a:rPr>
              <a:t>($62 </a:t>
            </a:r>
            <a:r>
              <a:rPr sz="2200" spc="-5" dirty="0">
                <a:latin typeface="Carlito"/>
                <a:cs typeface="Carlito"/>
              </a:rPr>
              <a:t>million </a:t>
            </a:r>
            <a:r>
              <a:rPr sz="2200" spc="-15" dirty="0">
                <a:latin typeface="Carlito"/>
                <a:cs typeface="Carlito"/>
              </a:rPr>
              <a:t>vs. </a:t>
            </a:r>
            <a:r>
              <a:rPr sz="2200" spc="-5" dirty="0">
                <a:latin typeface="Carlito"/>
                <a:cs typeface="Carlito"/>
              </a:rPr>
              <a:t>$165 million</a:t>
            </a:r>
            <a:r>
              <a:rPr sz="2200" spc="25" dirty="0">
                <a:latin typeface="Carlito"/>
                <a:cs typeface="Carlito"/>
              </a:rPr>
              <a:t> </a:t>
            </a:r>
            <a:r>
              <a:rPr sz="2200" spc="-5" dirty="0">
                <a:latin typeface="Carlito"/>
                <a:cs typeface="Carlito"/>
              </a:rPr>
              <a:t>USD)</a:t>
            </a:r>
            <a:endParaRPr sz="2200" dirty="0">
              <a:latin typeface="Carlito"/>
              <a:cs typeface="Carlito"/>
            </a:endParaRPr>
          </a:p>
          <a:p>
            <a:pPr marL="253365" indent="-229235" algn="ctr">
              <a:lnSpc>
                <a:spcPct val="100000"/>
              </a:lnSpc>
              <a:spcBef>
                <a:spcPts val="695"/>
              </a:spcBef>
              <a:buFont typeface="Arial"/>
              <a:buChar char="•"/>
              <a:tabLst>
                <a:tab pos="253365" algn="l"/>
                <a:tab pos="254000" algn="l"/>
              </a:tabLst>
            </a:pPr>
            <a:r>
              <a:rPr lang="en-GB" sz="2200" spc="-25" dirty="0">
                <a:latin typeface="Carlito"/>
                <a:cs typeface="Carlito"/>
              </a:rPr>
              <a:t>First Stage can be recovered </a:t>
            </a:r>
            <a:r>
              <a:rPr sz="2200" spc="-25" dirty="0">
                <a:latin typeface="Carlito"/>
                <a:cs typeface="Carlito"/>
              </a:rPr>
              <a:t>(Stage</a:t>
            </a:r>
            <a:r>
              <a:rPr sz="2200" spc="135" dirty="0">
                <a:latin typeface="Carlito"/>
                <a:cs typeface="Carlito"/>
              </a:rPr>
              <a:t> </a:t>
            </a:r>
            <a:r>
              <a:rPr sz="2200" spc="-5" dirty="0">
                <a:latin typeface="Carlito"/>
                <a:cs typeface="Carlito"/>
              </a:rPr>
              <a:t>1)</a:t>
            </a:r>
            <a:endParaRPr sz="2200" dirty="0">
              <a:latin typeface="Carlito"/>
              <a:cs typeface="Carlito"/>
            </a:endParaRPr>
          </a:p>
          <a:p>
            <a:pPr marL="253365" indent="-229235" algn="ctr">
              <a:lnSpc>
                <a:spcPct val="100000"/>
              </a:lnSpc>
              <a:spcBef>
                <a:spcPts val="700"/>
              </a:spcBef>
              <a:buFont typeface="Arial"/>
              <a:buChar char="•"/>
              <a:tabLst>
                <a:tab pos="253365" algn="l"/>
                <a:tab pos="254000" algn="l"/>
              </a:tabLst>
            </a:pPr>
            <a:r>
              <a:rPr lang="en-GB" sz="2200" spc="-15" dirty="0">
                <a:latin typeface="Carlito"/>
                <a:cs typeface="Carlito"/>
              </a:rPr>
              <a:t>Competitors can use this information to compete with Space X </a:t>
            </a:r>
            <a:r>
              <a:rPr lang="en-GB" sz="2000" spc="-15" dirty="0">
                <a:latin typeface="Carlito"/>
                <a:cs typeface="Carlito"/>
              </a:rPr>
              <a:t>in launching rocket</a:t>
            </a:r>
            <a:endParaRPr lang="en-GB" sz="2000" dirty="0">
              <a:latin typeface="Carlito"/>
              <a:cs typeface="Carlito"/>
            </a:endParaRPr>
          </a:p>
          <a:p>
            <a:pPr marL="144780" algn="ctr">
              <a:lnSpc>
                <a:spcPct val="100000"/>
              </a:lnSpc>
            </a:pPr>
            <a:r>
              <a:rPr sz="3000" u="heavy" spc="-20" dirty="0">
                <a:uFill>
                  <a:solidFill>
                    <a:srgbClr val="BB562C"/>
                  </a:solidFill>
                </a:uFill>
                <a:latin typeface="Carlito"/>
                <a:cs typeface="Carlito"/>
              </a:rPr>
              <a:t>Problem:</a:t>
            </a:r>
            <a:r>
              <a:rPr lang="en-GB" sz="3000" u="heavy" spc="-20" dirty="0">
                <a:uFill>
                  <a:solidFill>
                    <a:srgbClr val="BB562C"/>
                  </a:solidFill>
                </a:uFill>
                <a:latin typeface="Carlito"/>
                <a:cs typeface="Carlito"/>
              </a:rPr>
              <a:t> </a:t>
            </a:r>
          </a:p>
          <a:p>
            <a:pPr marL="144780" algn="ctr">
              <a:lnSpc>
                <a:spcPct val="100000"/>
              </a:lnSpc>
            </a:pPr>
            <a:r>
              <a:rPr lang="en-GB" sz="3000" spc="-20" dirty="0">
                <a:solidFill>
                  <a:srgbClr val="FF0000"/>
                </a:solidFill>
                <a:uFill>
                  <a:solidFill>
                    <a:srgbClr val="BB562C"/>
                  </a:solidFill>
                </a:uFill>
                <a:latin typeface="Carlito"/>
                <a:cs typeface="Carlito"/>
              </a:rPr>
              <a:t>How to know </a:t>
            </a:r>
            <a:r>
              <a:rPr lang="en-GB" sz="3200" dirty="0">
                <a:solidFill>
                  <a:srgbClr val="FF0000"/>
                </a:solidFill>
              </a:rPr>
              <a:t>the right price to bid against SpaceX for a rocket launch?</a:t>
            </a:r>
            <a:endParaRPr sz="3000" dirty="0">
              <a:solidFill>
                <a:srgbClr val="FF0000"/>
              </a:solidFill>
              <a:latin typeface="Carlito"/>
              <a:cs typeface="Carlito"/>
            </a:endParaRPr>
          </a:p>
          <a:p>
            <a:pPr marR="591185" algn="ctr">
              <a:lnSpc>
                <a:spcPts val="2510"/>
              </a:lnSpc>
              <a:spcBef>
                <a:spcPts val="900"/>
              </a:spcBef>
              <a:tabLst>
                <a:tab pos="240665" algn="l"/>
                <a:tab pos="241300" algn="l"/>
              </a:tabLst>
            </a:pPr>
            <a:r>
              <a:rPr lang="en-GB" sz="2200" spc="-10" dirty="0">
                <a:solidFill>
                  <a:srgbClr val="FF0000"/>
                </a:solidFill>
                <a:latin typeface="Carlito"/>
                <a:cs typeface="Carlito"/>
              </a:rPr>
              <a:t>How to predict a successful recovery of the first stage using machine learning tool by</a:t>
            </a:r>
          </a:p>
          <a:p>
            <a:pPr marR="591185" algn="ctr">
              <a:lnSpc>
                <a:spcPts val="2510"/>
              </a:lnSpc>
              <a:spcBef>
                <a:spcPts val="900"/>
              </a:spcBef>
              <a:tabLst>
                <a:tab pos="240665" algn="l"/>
                <a:tab pos="241300" algn="l"/>
              </a:tabLst>
            </a:pPr>
            <a:r>
              <a:rPr lang="en-GB" sz="2400" dirty="0">
                <a:solidFill>
                  <a:srgbClr val="FF0000"/>
                </a:solidFill>
              </a:rPr>
              <a:t>Identifying factors influencing the landing outcome, their relationship and the effect on the outcome, How to increase the probability of successful landing</a:t>
            </a:r>
            <a:endParaRPr lang="en-GB" sz="2200" spc="-10" dirty="0">
              <a:solidFill>
                <a:srgbClr val="FF0000"/>
              </a:solidFill>
              <a:latin typeface="Carlito"/>
              <a:cs typeface="Carlito"/>
            </a:endParaRPr>
          </a:p>
          <a:p>
            <a:pPr marR="591185" algn="ctr">
              <a:lnSpc>
                <a:spcPts val="2510"/>
              </a:lnSpc>
              <a:spcBef>
                <a:spcPts val="900"/>
              </a:spcBef>
              <a:tabLst>
                <a:tab pos="240665" algn="l"/>
                <a:tab pos="241300" algn="l"/>
              </a:tabLst>
            </a:pPr>
            <a:endParaRPr sz="2200" dirty="0">
              <a:latin typeface="Carlito"/>
              <a:cs typeface="Carlito"/>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587A1E01-E565-8E35-FE5A-3CDAF097D252}"/>
              </a:ext>
            </a:extLst>
          </p:cNvPr>
          <p:cNvPicPr>
            <a:picLocks noChangeAspect="1"/>
          </p:cNvPicPr>
          <p:nvPr/>
        </p:nvPicPr>
        <p:blipFill>
          <a:blip r:embed="rId3"/>
          <a:stretch>
            <a:fillRect/>
          </a:stretch>
        </p:blipFill>
        <p:spPr>
          <a:xfrm>
            <a:off x="171718" y="1338943"/>
            <a:ext cx="8591789" cy="3997050"/>
          </a:xfrm>
          <a:prstGeom prst="rect">
            <a:avLst/>
          </a:prstGeom>
        </p:spPr>
      </p:pic>
      <p:sp>
        <p:nvSpPr>
          <p:cNvPr id="6" name="object 3">
            <a:extLst>
              <a:ext uri="{FF2B5EF4-FFF2-40B4-BE49-F238E27FC236}">
                <a16:creationId xmlns:a16="http://schemas.microsoft.com/office/drawing/2014/main" id="{7D9FEEBF-797D-4BC9-BB27-F561A8C5A3C0}"/>
              </a:ext>
            </a:extLst>
          </p:cNvPr>
          <p:cNvSpPr txBox="1"/>
          <p:nvPr/>
        </p:nvSpPr>
        <p:spPr>
          <a:xfrm>
            <a:off x="533762" y="5565047"/>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dirty="0">
              <a:latin typeface="Carlito"/>
              <a:cs typeface="Carlito"/>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
        <p:nvSpPr>
          <p:cNvPr id="10" name="object 4">
            <a:extLst>
              <a:ext uri="{FF2B5EF4-FFF2-40B4-BE49-F238E27FC236}">
                <a16:creationId xmlns:a16="http://schemas.microsoft.com/office/drawing/2014/main" id="{5743BC3A-6880-4164-FAA0-CA950056E280}"/>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
        <p:nvSpPr>
          <p:cNvPr id="11" name="object 3">
            <a:extLst>
              <a:ext uri="{FF2B5EF4-FFF2-40B4-BE49-F238E27FC236}">
                <a16:creationId xmlns:a16="http://schemas.microsoft.com/office/drawing/2014/main" id="{A93B5E53-18F9-830F-9117-0467FD284F49}"/>
              </a:ext>
            </a:extLst>
          </p:cNvPr>
          <p:cNvSpPr txBox="1"/>
          <p:nvPr/>
        </p:nvSpPr>
        <p:spPr>
          <a:xfrm>
            <a:off x="1084275" y="4868926"/>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dirty="0">
              <a:latin typeface="Carlito"/>
              <a:cs typeface="Carlito"/>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CC0D9666-F8BE-E827-C08C-6E60D74CA669}"/>
              </a:ext>
            </a:extLst>
          </p:cNvPr>
          <p:cNvSpPr/>
          <p:nvPr/>
        </p:nvSpPr>
        <p:spPr>
          <a:xfrm>
            <a:off x="5274129" y="1264973"/>
            <a:ext cx="5076444" cy="3337560"/>
          </a:xfrm>
          <a:prstGeom prst="rect">
            <a:avLst/>
          </a:prstGeom>
          <a:blipFill>
            <a:blip r:embed="rId3" cstate="print"/>
            <a:stretch>
              <a:fillRect/>
            </a:stretch>
          </a:blipFill>
          <a:ln>
            <a:solidFill>
              <a:schemeClr val="tx2"/>
            </a:solidFill>
          </a:ln>
        </p:spPr>
        <p:txBody>
          <a:bodyPr wrap="square" lIns="0" tIns="0" rIns="0" bIns="0" rtlCol="0"/>
          <a:lstStyle/>
          <a:p>
            <a:endParaRPr/>
          </a:p>
        </p:txBody>
      </p:sp>
      <p:sp>
        <p:nvSpPr>
          <p:cNvPr id="6" name="TextBox 5">
            <a:extLst>
              <a:ext uri="{FF2B5EF4-FFF2-40B4-BE49-F238E27FC236}">
                <a16:creationId xmlns:a16="http://schemas.microsoft.com/office/drawing/2014/main" id="{8063C5BD-E006-9494-B1AD-64E2EE986F8B}"/>
              </a:ext>
            </a:extLst>
          </p:cNvPr>
          <p:cNvSpPr txBox="1"/>
          <p:nvPr/>
        </p:nvSpPr>
        <p:spPr>
          <a:xfrm>
            <a:off x="576943" y="3924247"/>
            <a:ext cx="6096000" cy="2688878"/>
          </a:xfrm>
          <a:prstGeom prst="rect">
            <a:avLst/>
          </a:prstGeom>
          <a:noFill/>
        </p:spPr>
        <p:txBody>
          <a:bodyPr wrap="square">
            <a:spAutoFit/>
          </a:bodyPr>
          <a:lstStyle/>
          <a:p>
            <a:pPr marL="12700" marR="2860040">
              <a:lnSpc>
                <a:spcPct val="120700"/>
              </a:lnSpc>
              <a:spcBef>
                <a:spcPts val="100"/>
              </a:spcBef>
            </a:pPr>
            <a:r>
              <a:rPr lang="en-GB" sz="1800" spc="-5" dirty="0">
                <a:latin typeface="Carlito"/>
                <a:cs typeface="Carlito"/>
              </a:rPr>
              <a:t>All models had virtually the </a:t>
            </a:r>
            <a:r>
              <a:rPr lang="en-GB" sz="1800" spc="-10" dirty="0">
                <a:latin typeface="Carlito"/>
                <a:cs typeface="Carlito"/>
              </a:rPr>
              <a:t>same </a:t>
            </a:r>
            <a:r>
              <a:rPr lang="en-GB" sz="1800" spc="-20" dirty="0">
                <a:latin typeface="Carlito"/>
                <a:cs typeface="Carlito"/>
              </a:rPr>
              <a:t>accuracy </a:t>
            </a:r>
            <a:r>
              <a:rPr lang="en-GB" sz="1800" spc="-5" dirty="0">
                <a:latin typeface="Carlito"/>
                <a:cs typeface="Carlito"/>
              </a:rPr>
              <a:t>on the </a:t>
            </a:r>
            <a:r>
              <a:rPr lang="en-GB" sz="1800" spc="-20" dirty="0">
                <a:latin typeface="Carlito"/>
                <a:cs typeface="Carlito"/>
              </a:rPr>
              <a:t>test set </a:t>
            </a:r>
            <a:r>
              <a:rPr lang="en-GB" sz="1800" spc="-15" dirty="0">
                <a:latin typeface="Carlito"/>
                <a:cs typeface="Carlito"/>
              </a:rPr>
              <a:t>at </a:t>
            </a:r>
            <a:r>
              <a:rPr lang="en-GB" sz="1800" spc="-20" dirty="0">
                <a:latin typeface="Carlito"/>
                <a:cs typeface="Carlito"/>
              </a:rPr>
              <a:t>83.33% </a:t>
            </a:r>
            <a:r>
              <a:rPr lang="en-GB" sz="1800" spc="-45" dirty="0">
                <a:latin typeface="Carlito"/>
                <a:cs typeface="Carlito"/>
              </a:rPr>
              <a:t>accuracy.  </a:t>
            </a:r>
            <a:r>
              <a:rPr lang="en-GB" sz="1800" dirty="0">
                <a:latin typeface="Carlito"/>
                <a:cs typeface="Carlito"/>
              </a:rPr>
              <a:t>It </a:t>
            </a:r>
            <a:r>
              <a:rPr lang="en-GB" sz="1800" spc="-5" dirty="0">
                <a:latin typeface="Carlito"/>
                <a:cs typeface="Carlito"/>
              </a:rPr>
              <a:t>should be </a:t>
            </a:r>
            <a:r>
              <a:rPr lang="en-GB" sz="1800" spc="-15" dirty="0">
                <a:latin typeface="Carlito"/>
                <a:cs typeface="Carlito"/>
              </a:rPr>
              <a:t>noted </a:t>
            </a:r>
            <a:r>
              <a:rPr lang="en-GB" sz="1800" spc="-10" dirty="0">
                <a:latin typeface="Carlito"/>
                <a:cs typeface="Carlito"/>
              </a:rPr>
              <a:t>that </a:t>
            </a:r>
            <a:r>
              <a:rPr lang="en-GB" sz="1800" spc="-20" dirty="0">
                <a:latin typeface="Carlito"/>
                <a:cs typeface="Carlito"/>
              </a:rPr>
              <a:t>test size </a:t>
            </a:r>
            <a:r>
              <a:rPr lang="en-GB" sz="1800" dirty="0">
                <a:latin typeface="Carlito"/>
                <a:cs typeface="Carlito"/>
              </a:rPr>
              <a:t>is </a:t>
            </a:r>
            <a:r>
              <a:rPr lang="en-GB" sz="1800" spc="-5" dirty="0">
                <a:latin typeface="Carlito"/>
                <a:cs typeface="Carlito"/>
              </a:rPr>
              <a:t>small </a:t>
            </a:r>
            <a:r>
              <a:rPr lang="en-GB" sz="1800" spc="-15" dirty="0">
                <a:latin typeface="Carlito"/>
                <a:cs typeface="Carlito"/>
              </a:rPr>
              <a:t>at </a:t>
            </a:r>
            <a:r>
              <a:rPr lang="en-GB" sz="1800" spc="-5" dirty="0">
                <a:latin typeface="Carlito"/>
                <a:cs typeface="Carlito"/>
              </a:rPr>
              <a:t>only </a:t>
            </a:r>
            <a:r>
              <a:rPr lang="en-GB" sz="1800" spc="-10" dirty="0">
                <a:latin typeface="Carlito"/>
                <a:cs typeface="Carlito"/>
              </a:rPr>
              <a:t>sample </a:t>
            </a:r>
            <a:r>
              <a:rPr lang="en-GB" sz="1800" spc="-20" dirty="0">
                <a:latin typeface="Carlito"/>
                <a:cs typeface="Carlito"/>
              </a:rPr>
              <a:t>size </a:t>
            </a:r>
            <a:r>
              <a:rPr lang="en-GB" sz="1800" spc="-5" dirty="0">
                <a:latin typeface="Carlito"/>
                <a:cs typeface="Carlito"/>
              </a:rPr>
              <a:t>of</a:t>
            </a:r>
            <a:r>
              <a:rPr lang="en-GB" sz="1800" spc="-204" dirty="0">
                <a:latin typeface="Carlito"/>
                <a:cs typeface="Carlito"/>
              </a:rPr>
              <a:t> </a:t>
            </a:r>
            <a:r>
              <a:rPr lang="en-GB" sz="1800" spc="-10" dirty="0">
                <a:latin typeface="Carlito"/>
                <a:cs typeface="Carlito"/>
              </a:rPr>
              <a:t>18.</a:t>
            </a:r>
            <a:endParaRPr lang="en-GB" sz="1800" dirty="0">
              <a:latin typeface="Carlito"/>
              <a:cs typeface="Carlito"/>
            </a:endParaRPr>
          </a:p>
          <a:p>
            <a:pPr marL="12700">
              <a:lnSpc>
                <a:spcPct val="100000"/>
              </a:lnSpc>
              <a:spcBef>
                <a:spcPts val="250"/>
              </a:spcBef>
            </a:pPr>
            <a:r>
              <a:rPr lang="en-GB" sz="1800" spc="-5" dirty="0">
                <a:latin typeface="Carlito"/>
                <a:cs typeface="Carlito"/>
              </a:rPr>
              <a:t>This </a:t>
            </a:r>
            <a:r>
              <a:rPr lang="en-GB" sz="1800" spc="-20" dirty="0">
                <a:latin typeface="Carlito"/>
                <a:cs typeface="Carlito"/>
              </a:rPr>
              <a:t>can cause large variance </a:t>
            </a:r>
            <a:r>
              <a:rPr lang="en-GB" sz="1800" dirty="0">
                <a:latin typeface="Carlito"/>
                <a:cs typeface="Carlito"/>
              </a:rPr>
              <a:t>in </a:t>
            </a:r>
            <a:r>
              <a:rPr lang="en-GB" sz="1800" spc="-20" dirty="0">
                <a:latin typeface="Carlito"/>
                <a:cs typeface="Carlito"/>
              </a:rPr>
              <a:t>accuracy results, </a:t>
            </a:r>
            <a:r>
              <a:rPr lang="en-GB" sz="1800" spc="-15" dirty="0">
                <a:latin typeface="Carlito"/>
                <a:cs typeface="Carlito"/>
              </a:rPr>
              <a:t>such </a:t>
            </a:r>
            <a:r>
              <a:rPr lang="en-GB" sz="1800" spc="-5" dirty="0">
                <a:latin typeface="Carlito"/>
                <a:cs typeface="Carlito"/>
              </a:rPr>
              <a:t>as those in </a:t>
            </a:r>
            <a:r>
              <a:rPr lang="en-GB" sz="1800" spc="-15" dirty="0">
                <a:latin typeface="Carlito"/>
                <a:cs typeface="Carlito"/>
              </a:rPr>
              <a:t>Decision </a:t>
            </a:r>
            <a:r>
              <a:rPr lang="en-GB" sz="1800" spc="-65" dirty="0">
                <a:latin typeface="Carlito"/>
                <a:cs typeface="Carlito"/>
              </a:rPr>
              <a:t>Tree </a:t>
            </a:r>
            <a:r>
              <a:rPr lang="en-GB" sz="1800" spc="-10" dirty="0">
                <a:latin typeface="Carlito"/>
                <a:cs typeface="Carlito"/>
              </a:rPr>
              <a:t>Classifier </a:t>
            </a:r>
            <a:r>
              <a:rPr lang="en-GB" sz="1800" spc="-5" dirty="0">
                <a:latin typeface="Carlito"/>
                <a:cs typeface="Carlito"/>
              </a:rPr>
              <a:t>model in </a:t>
            </a:r>
            <a:r>
              <a:rPr lang="en-GB" sz="1800" spc="-25" dirty="0">
                <a:latin typeface="Carlito"/>
                <a:cs typeface="Carlito"/>
              </a:rPr>
              <a:t>repeated</a:t>
            </a:r>
            <a:r>
              <a:rPr lang="en-GB" sz="1800" spc="60" dirty="0">
                <a:latin typeface="Carlito"/>
                <a:cs typeface="Carlito"/>
              </a:rPr>
              <a:t> </a:t>
            </a:r>
            <a:r>
              <a:rPr lang="en-GB" sz="1800" spc="-15" dirty="0">
                <a:latin typeface="Carlito"/>
                <a:cs typeface="Carlito"/>
              </a:rPr>
              <a:t>runs.</a:t>
            </a:r>
            <a:endParaRPr lang="en-GB" sz="1800" dirty="0">
              <a:latin typeface="Carlito"/>
              <a:cs typeface="Carlito"/>
            </a:endParaRPr>
          </a:p>
          <a:p>
            <a:pPr marL="12700">
              <a:lnSpc>
                <a:spcPct val="100000"/>
              </a:lnSpc>
              <a:spcBef>
                <a:spcPts val="400"/>
              </a:spcBef>
            </a:pPr>
            <a:r>
              <a:rPr lang="en-GB" sz="1800" spc="-55" dirty="0">
                <a:latin typeface="Carlito"/>
                <a:cs typeface="Carlito"/>
              </a:rPr>
              <a:t>We </a:t>
            </a:r>
            <a:r>
              <a:rPr lang="en-GB" sz="1800" spc="-20" dirty="0">
                <a:latin typeface="Carlito"/>
                <a:cs typeface="Carlito"/>
              </a:rPr>
              <a:t>likely </a:t>
            </a:r>
            <a:r>
              <a:rPr lang="en-GB" sz="1800" spc="-15" dirty="0">
                <a:latin typeface="Carlito"/>
                <a:cs typeface="Carlito"/>
              </a:rPr>
              <a:t>need </a:t>
            </a:r>
            <a:r>
              <a:rPr lang="en-GB" sz="1800" spc="-25" dirty="0">
                <a:latin typeface="Carlito"/>
                <a:cs typeface="Carlito"/>
              </a:rPr>
              <a:t>more data </a:t>
            </a:r>
            <a:r>
              <a:rPr lang="en-GB" sz="1800" spc="-15" dirty="0">
                <a:latin typeface="Carlito"/>
                <a:cs typeface="Carlito"/>
              </a:rPr>
              <a:t>to </a:t>
            </a:r>
            <a:r>
              <a:rPr lang="en-GB" sz="1800" spc="-20" dirty="0">
                <a:latin typeface="Carlito"/>
                <a:cs typeface="Carlito"/>
              </a:rPr>
              <a:t>determine </a:t>
            </a:r>
            <a:r>
              <a:rPr lang="en-GB" sz="1800" spc="-5" dirty="0">
                <a:latin typeface="Carlito"/>
                <a:cs typeface="Carlito"/>
              </a:rPr>
              <a:t>the </a:t>
            </a:r>
            <a:r>
              <a:rPr lang="en-GB" sz="1800" spc="-20" dirty="0">
                <a:latin typeface="Carlito"/>
                <a:cs typeface="Carlito"/>
              </a:rPr>
              <a:t>best</a:t>
            </a:r>
            <a:r>
              <a:rPr lang="en-GB" sz="1800" spc="114" dirty="0">
                <a:latin typeface="Carlito"/>
                <a:cs typeface="Carlito"/>
              </a:rPr>
              <a:t> </a:t>
            </a:r>
            <a:r>
              <a:rPr lang="en-GB" sz="1800" spc="-15" dirty="0">
                <a:latin typeface="Carlito"/>
                <a:cs typeface="Carlito"/>
              </a:rPr>
              <a:t>model.</a:t>
            </a:r>
            <a:endParaRPr lang="en-GB" sz="1800" dirty="0">
              <a:latin typeface="Carlito"/>
              <a:cs typeface="Carlito"/>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334BF297-9E22-10B9-26D9-47A6D3096737}"/>
              </a:ext>
            </a:extLst>
          </p:cNvPr>
          <p:cNvSpPr/>
          <p:nvPr/>
        </p:nvSpPr>
        <p:spPr>
          <a:xfrm>
            <a:off x="770011" y="1447800"/>
            <a:ext cx="4541520" cy="3453383"/>
          </a:xfrm>
          <a:prstGeom prst="rect">
            <a:avLst/>
          </a:prstGeom>
          <a:blipFill>
            <a:blip r:embed="rId3" cstate="print"/>
            <a:stretch>
              <a:fillRect/>
            </a:stretch>
          </a:blipFill>
        </p:spPr>
        <p:txBody>
          <a:bodyPr wrap="square" lIns="0" tIns="0" rIns="0" bIns="0" rtlCol="0"/>
          <a:lstStyle/>
          <a:p>
            <a:endParaRPr/>
          </a:p>
        </p:txBody>
      </p:sp>
      <p:sp>
        <p:nvSpPr>
          <p:cNvPr id="6" name="TextBox 5">
            <a:extLst>
              <a:ext uri="{FF2B5EF4-FFF2-40B4-BE49-F238E27FC236}">
                <a16:creationId xmlns:a16="http://schemas.microsoft.com/office/drawing/2014/main" id="{EBE36312-EC29-B194-57D8-C5FC7BF67B67}"/>
              </a:ext>
            </a:extLst>
          </p:cNvPr>
          <p:cNvSpPr txBox="1"/>
          <p:nvPr/>
        </p:nvSpPr>
        <p:spPr>
          <a:xfrm>
            <a:off x="5529943" y="1757180"/>
            <a:ext cx="6096000" cy="2834622"/>
          </a:xfrm>
          <a:prstGeom prst="rect">
            <a:avLst/>
          </a:prstGeom>
          <a:noFill/>
        </p:spPr>
        <p:txBody>
          <a:bodyPr wrap="square">
            <a:spAutoFit/>
          </a:bodyPr>
          <a:lstStyle/>
          <a:p>
            <a:pPr marL="12700" marR="158750">
              <a:lnSpc>
                <a:spcPct val="112500"/>
              </a:lnSpc>
              <a:spcBef>
                <a:spcPts val="100"/>
              </a:spcBef>
            </a:pPr>
            <a:r>
              <a:rPr lang="en-GB" sz="1800" spc="-5" dirty="0">
                <a:latin typeface="Carlito"/>
                <a:cs typeface="Carlito"/>
              </a:rPr>
              <a:t>Since </a:t>
            </a:r>
            <a:r>
              <a:rPr lang="en-GB" sz="1800" dirty="0">
                <a:latin typeface="Carlito"/>
                <a:cs typeface="Carlito"/>
              </a:rPr>
              <a:t>all </a:t>
            </a:r>
            <a:r>
              <a:rPr lang="en-GB" sz="1800" spc="-5" dirty="0">
                <a:latin typeface="Carlito"/>
                <a:cs typeface="Carlito"/>
              </a:rPr>
              <a:t>models </a:t>
            </a:r>
            <a:r>
              <a:rPr lang="en-GB" sz="1800" spc="-25" dirty="0">
                <a:latin typeface="Carlito"/>
                <a:cs typeface="Carlito"/>
              </a:rPr>
              <a:t>performed </a:t>
            </a:r>
            <a:r>
              <a:rPr lang="en-GB" sz="1800" spc="-5" dirty="0">
                <a:latin typeface="Carlito"/>
                <a:cs typeface="Carlito"/>
              </a:rPr>
              <a:t>the </a:t>
            </a:r>
            <a:r>
              <a:rPr lang="en-GB" sz="1800" spc="-10" dirty="0">
                <a:latin typeface="Carlito"/>
                <a:cs typeface="Carlito"/>
              </a:rPr>
              <a:t>same </a:t>
            </a:r>
            <a:r>
              <a:rPr lang="en-GB" sz="1800" spc="-25" dirty="0">
                <a:latin typeface="Carlito"/>
                <a:cs typeface="Carlito"/>
              </a:rPr>
              <a:t>for </a:t>
            </a:r>
            <a:r>
              <a:rPr lang="en-GB" sz="1800" spc="-5" dirty="0">
                <a:latin typeface="Carlito"/>
                <a:cs typeface="Carlito"/>
              </a:rPr>
              <a:t>the </a:t>
            </a:r>
            <a:r>
              <a:rPr lang="en-GB" sz="1800" spc="-20" dirty="0">
                <a:latin typeface="Carlito"/>
                <a:cs typeface="Carlito"/>
              </a:rPr>
              <a:t>test set, </a:t>
            </a:r>
            <a:r>
              <a:rPr lang="en-GB" sz="1800" spc="-5" dirty="0">
                <a:latin typeface="Carlito"/>
                <a:cs typeface="Carlito"/>
              </a:rPr>
              <a:t>the </a:t>
            </a:r>
            <a:r>
              <a:rPr lang="en-GB" sz="1800" spc="-20" dirty="0">
                <a:latin typeface="Carlito"/>
                <a:cs typeface="Carlito"/>
              </a:rPr>
              <a:t>confusion </a:t>
            </a:r>
            <a:r>
              <a:rPr lang="en-GB" sz="1800" spc="-10" dirty="0">
                <a:latin typeface="Carlito"/>
                <a:cs typeface="Carlito"/>
              </a:rPr>
              <a:t>matrix is </a:t>
            </a:r>
            <a:r>
              <a:rPr lang="en-GB" sz="1800" spc="-5" dirty="0">
                <a:latin typeface="Carlito"/>
                <a:cs typeface="Carlito"/>
              </a:rPr>
              <a:t>the </a:t>
            </a:r>
            <a:r>
              <a:rPr lang="en-GB" sz="1800" spc="-10" dirty="0">
                <a:latin typeface="Carlito"/>
                <a:cs typeface="Carlito"/>
              </a:rPr>
              <a:t>same </a:t>
            </a:r>
            <a:r>
              <a:rPr lang="en-GB" sz="1800" spc="-20" dirty="0">
                <a:latin typeface="Carlito"/>
                <a:cs typeface="Carlito"/>
              </a:rPr>
              <a:t>across </a:t>
            </a:r>
            <a:r>
              <a:rPr lang="en-GB" sz="1800" dirty="0">
                <a:latin typeface="Carlito"/>
                <a:cs typeface="Carlito"/>
              </a:rPr>
              <a:t>all </a:t>
            </a:r>
            <a:r>
              <a:rPr lang="en-GB" sz="1800" spc="-5" dirty="0">
                <a:latin typeface="Carlito"/>
                <a:cs typeface="Carlito"/>
              </a:rPr>
              <a:t>models.  The </a:t>
            </a:r>
            <a:r>
              <a:rPr lang="en-GB" sz="1800" spc="-15" dirty="0">
                <a:latin typeface="Carlito"/>
                <a:cs typeface="Carlito"/>
              </a:rPr>
              <a:t>models </a:t>
            </a:r>
            <a:r>
              <a:rPr lang="en-GB" sz="1800" spc="-20" dirty="0">
                <a:latin typeface="Carlito"/>
                <a:cs typeface="Carlito"/>
              </a:rPr>
              <a:t>predicted </a:t>
            </a:r>
            <a:r>
              <a:rPr lang="en-GB" sz="1800" spc="-5" dirty="0">
                <a:latin typeface="Carlito"/>
                <a:cs typeface="Carlito"/>
              </a:rPr>
              <a:t>12 </a:t>
            </a:r>
            <a:r>
              <a:rPr lang="en-GB" sz="1800" spc="-20" dirty="0">
                <a:latin typeface="Carlito"/>
                <a:cs typeface="Carlito"/>
              </a:rPr>
              <a:t>successful </a:t>
            </a:r>
            <a:r>
              <a:rPr lang="en-GB" sz="1800" spc="-10" dirty="0">
                <a:latin typeface="Carlito"/>
                <a:cs typeface="Carlito"/>
              </a:rPr>
              <a:t>landings </a:t>
            </a:r>
            <a:r>
              <a:rPr lang="en-GB" sz="1800" spc="-5" dirty="0">
                <a:latin typeface="Carlito"/>
                <a:cs typeface="Carlito"/>
              </a:rPr>
              <a:t>when the true label</a:t>
            </a:r>
            <a:r>
              <a:rPr lang="en-GB" sz="1800" spc="275" dirty="0">
                <a:latin typeface="Carlito"/>
                <a:cs typeface="Carlito"/>
              </a:rPr>
              <a:t> </a:t>
            </a:r>
            <a:r>
              <a:rPr lang="en-GB" sz="1800" spc="-20" dirty="0">
                <a:latin typeface="Carlito"/>
                <a:cs typeface="Carlito"/>
              </a:rPr>
              <a:t>was successful </a:t>
            </a:r>
            <a:r>
              <a:rPr lang="en-GB" sz="1800" spc="-10" dirty="0">
                <a:latin typeface="Carlito"/>
                <a:cs typeface="Carlito"/>
              </a:rPr>
              <a:t>landing.</a:t>
            </a:r>
            <a:endParaRPr lang="en-GB" sz="1800" dirty="0">
              <a:latin typeface="Carlito"/>
              <a:cs typeface="Carlito"/>
            </a:endParaRPr>
          </a:p>
          <a:p>
            <a:pPr marL="12700">
              <a:lnSpc>
                <a:spcPct val="100000"/>
              </a:lnSpc>
              <a:spcBef>
                <a:spcPts val="405"/>
              </a:spcBef>
            </a:pPr>
            <a:r>
              <a:rPr lang="en-GB" sz="1800" spc="-5" dirty="0">
                <a:latin typeface="Carlito"/>
                <a:cs typeface="Carlito"/>
              </a:rPr>
              <a:t>The </a:t>
            </a:r>
            <a:r>
              <a:rPr lang="en-GB" sz="1800" spc="-15" dirty="0">
                <a:latin typeface="Carlito"/>
                <a:cs typeface="Carlito"/>
              </a:rPr>
              <a:t>models </a:t>
            </a:r>
            <a:r>
              <a:rPr lang="en-GB" sz="1800" spc="-20" dirty="0">
                <a:latin typeface="Carlito"/>
                <a:cs typeface="Carlito"/>
              </a:rPr>
              <a:t>predicted </a:t>
            </a:r>
            <a:r>
              <a:rPr lang="en-GB" sz="1800" spc="-5" dirty="0">
                <a:latin typeface="Carlito"/>
                <a:cs typeface="Carlito"/>
              </a:rPr>
              <a:t>3 </a:t>
            </a:r>
            <a:r>
              <a:rPr lang="en-GB" sz="1800" spc="-20" dirty="0">
                <a:latin typeface="Carlito"/>
                <a:cs typeface="Carlito"/>
              </a:rPr>
              <a:t>unsuccessful </a:t>
            </a:r>
            <a:r>
              <a:rPr lang="en-GB" sz="1800" spc="-10" dirty="0">
                <a:latin typeface="Carlito"/>
                <a:cs typeface="Carlito"/>
              </a:rPr>
              <a:t>landings </a:t>
            </a:r>
            <a:r>
              <a:rPr lang="en-GB" sz="1800" spc="-5" dirty="0">
                <a:latin typeface="Carlito"/>
                <a:cs typeface="Carlito"/>
              </a:rPr>
              <a:t>when the true label </a:t>
            </a:r>
            <a:r>
              <a:rPr lang="en-GB" sz="1800" spc="-15" dirty="0">
                <a:latin typeface="Carlito"/>
                <a:cs typeface="Carlito"/>
              </a:rPr>
              <a:t>was </a:t>
            </a:r>
            <a:r>
              <a:rPr lang="en-GB" sz="1800" spc="-20" dirty="0">
                <a:latin typeface="Carlito"/>
                <a:cs typeface="Carlito"/>
              </a:rPr>
              <a:t>unsuccessful</a:t>
            </a:r>
            <a:r>
              <a:rPr lang="en-GB" sz="1800" spc="140" dirty="0">
                <a:latin typeface="Carlito"/>
                <a:cs typeface="Carlito"/>
              </a:rPr>
              <a:t> </a:t>
            </a:r>
            <a:r>
              <a:rPr lang="en-GB" sz="1800" spc="-10" dirty="0">
                <a:latin typeface="Carlito"/>
                <a:cs typeface="Carlito"/>
              </a:rPr>
              <a:t>landing.</a:t>
            </a:r>
            <a:endParaRPr lang="en-GB" sz="1800" dirty="0">
              <a:latin typeface="Carlito"/>
              <a:cs typeface="Carlito"/>
            </a:endParaRPr>
          </a:p>
          <a:p>
            <a:pPr marL="12700" marR="5080">
              <a:lnSpc>
                <a:spcPts val="2330"/>
              </a:lnSpc>
              <a:spcBef>
                <a:spcPts val="135"/>
              </a:spcBef>
            </a:pPr>
            <a:r>
              <a:rPr lang="en-GB" sz="1800" spc="-5" dirty="0">
                <a:latin typeface="Carlito"/>
                <a:cs typeface="Carlito"/>
              </a:rPr>
              <a:t>The </a:t>
            </a:r>
            <a:r>
              <a:rPr lang="en-GB" sz="1800" spc="-15" dirty="0">
                <a:latin typeface="Carlito"/>
                <a:cs typeface="Carlito"/>
              </a:rPr>
              <a:t>models </a:t>
            </a:r>
            <a:r>
              <a:rPr lang="en-GB" sz="1800" spc="-20" dirty="0">
                <a:latin typeface="Carlito"/>
                <a:cs typeface="Carlito"/>
              </a:rPr>
              <a:t>predicted </a:t>
            </a:r>
            <a:r>
              <a:rPr lang="en-GB" sz="1800" spc="-5" dirty="0">
                <a:latin typeface="Carlito"/>
                <a:cs typeface="Carlito"/>
              </a:rPr>
              <a:t>3 </a:t>
            </a:r>
            <a:r>
              <a:rPr lang="en-GB" sz="1800" spc="-20" dirty="0">
                <a:latin typeface="Carlito"/>
                <a:cs typeface="Carlito"/>
              </a:rPr>
              <a:t>successful </a:t>
            </a:r>
            <a:r>
              <a:rPr lang="en-GB" sz="1800" spc="-10" dirty="0">
                <a:latin typeface="Carlito"/>
                <a:cs typeface="Carlito"/>
              </a:rPr>
              <a:t>landings </a:t>
            </a:r>
            <a:r>
              <a:rPr lang="en-GB" sz="1800" spc="-5" dirty="0">
                <a:latin typeface="Carlito"/>
                <a:cs typeface="Carlito"/>
              </a:rPr>
              <a:t>when the true label </a:t>
            </a:r>
            <a:r>
              <a:rPr lang="en-GB" sz="1800" spc="-20" dirty="0">
                <a:latin typeface="Carlito"/>
                <a:cs typeface="Carlito"/>
              </a:rPr>
              <a:t>was unsuccessful </a:t>
            </a:r>
            <a:r>
              <a:rPr lang="en-GB" sz="1800" spc="-10" dirty="0">
                <a:latin typeface="Carlito"/>
                <a:cs typeface="Carlito"/>
              </a:rPr>
              <a:t>landings </a:t>
            </a:r>
            <a:r>
              <a:rPr lang="en-GB" sz="1800" spc="-20" dirty="0">
                <a:latin typeface="Carlito"/>
                <a:cs typeface="Carlito"/>
              </a:rPr>
              <a:t>(false positives).  </a:t>
            </a:r>
            <a:r>
              <a:rPr lang="en-GB" sz="1800" spc="-15" dirty="0">
                <a:latin typeface="Carlito"/>
                <a:cs typeface="Carlito"/>
              </a:rPr>
              <a:t>Our </a:t>
            </a:r>
            <a:r>
              <a:rPr lang="en-GB" sz="1800" spc="-5" dirty="0">
                <a:latin typeface="Carlito"/>
                <a:cs typeface="Carlito"/>
              </a:rPr>
              <a:t>models </a:t>
            </a:r>
            <a:r>
              <a:rPr lang="en-GB" sz="1800" spc="-20" dirty="0">
                <a:latin typeface="Carlito"/>
                <a:cs typeface="Carlito"/>
              </a:rPr>
              <a:t>over predict successful</a:t>
            </a:r>
            <a:r>
              <a:rPr lang="en-GB" sz="1800" spc="130" dirty="0">
                <a:latin typeface="Carlito"/>
                <a:cs typeface="Carlito"/>
              </a:rPr>
              <a:t> </a:t>
            </a:r>
            <a:r>
              <a:rPr lang="en-GB" sz="1800" spc="-10" dirty="0">
                <a:latin typeface="Carlito"/>
                <a:cs typeface="Carlito"/>
              </a:rPr>
              <a:t>landings.</a:t>
            </a:r>
            <a:endParaRPr lang="en-GB" sz="18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465E6ED5-38CB-168D-A65E-A6486673C502}"/>
              </a:ext>
            </a:extLst>
          </p:cNvPr>
          <p:cNvSpPr txBox="1"/>
          <p:nvPr/>
        </p:nvSpPr>
        <p:spPr>
          <a:xfrm>
            <a:off x="1219200" y="2012913"/>
            <a:ext cx="9241972" cy="3787062"/>
          </a:xfrm>
          <a:prstGeom prst="rect">
            <a:avLst/>
          </a:prstGeom>
          <a:noFill/>
        </p:spPr>
        <p:txBody>
          <a:bodyPr wrap="square">
            <a:spAutoFit/>
          </a:bodyPr>
          <a:lstStyle/>
          <a:p>
            <a:pPr algn="l">
              <a:lnSpc>
                <a:spcPct val="150000"/>
              </a:lnSpc>
            </a:pPr>
            <a:r>
              <a:rPr lang="en-GB" sz="1800" b="0" i="0" u="none" strike="noStrike" baseline="0" dirty="0">
                <a:solidFill>
                  <a:srgbClr val="292929"/>
                </a:solidFill>
                <a:latin typeface="Abadi" panose="020B0604020104020204" pitchFamily="34" charset="0"/>
              </a:rPr>
              <a:t>We can conclude that:</a:t>
            </a:r>
          </a:p>
          <a:p>
            <a:pPr algn="l">
              <a:lnSpc>
                <a:spcPct val="150000"/>
              </a:lnSpc>
            </a:pPr>
            <a:r>
              <a:rPr lang="en-GB" sz="1800" b="0" i="0" u="none" strike="noStrike" baseline="0" dirty="0">
                <a:solidFill>
                  <a:srgbClr val="292929"/>
                </a:solidFill>
                <a:latin typeface="ArialMT"/>
              </a:rPr>
              <a:t>• </a:t>
            </a:r>
            <a:r>
              <a:rPr lang="en-GB" sz="1800" b="0" i="0" u="none" strike="noStrike" baseline="0" dirty="0">
                <a:solidFill>
                  <a:srgbClr val="292929"/>
                </a:solidFill>
                <a:latin typeface="Abadi" panose="020B0604020104020204" pitchFamily="34" charset="0"/>
              </a:rPr>
              <a:t>The Tree Classifier Algorithm is the best Machine Learning approach for this dataset.</a:t>
            </a:r>
          </a:p>
          <a:p>
            <a:pPr algn="l">
              <a:lnSpc>
                <a:spcPct val="150000"/>
              </a:lnSpc>
            </a:pPr>
            <a:r>
              <a:rPr lang="en-GB" sz="1800" b="0" i="0" u="none" strike="noStrike" baseline="0" dirty="0">
                <a:solidFill>
                  <a:srgbClr val="292929"/>
                </a:solidFill>
                <a:latin typeface="ArialMT"/>
              </a:rPr>
              <a:t>• </a:t>
            </a:r>
            <a:r>
              <a:rPr lang="en-GB" sz="1800" b="0" i="0" u="none" strike="noStrike" baseline="0" dirty="0">
                <a:solidFill>
                  <a:srgbClr val="292929"/>
                </a:solidFill>
                <a:latin typeface="Abadi" panose="020B0604020104020204" pitchFamily="34" charset="0"/>
              </a:rPr>
              <a:t>The low weighted payloads (which define as 4000kg and below) performed better</a:t>
            </a:r>
          </a:p>
          <a:p>
            <a:pPr algn="l">
              <a:lnSpc>
                <a:spcPct val="150000"/>
              </a:lnSpc>
            </a:pPr>
            <a:r>
              <a:rPr lang="en-GB" sz="1800" b="0" i="0" u="none" strike="noStrike" baseline="0" dirty="0">
                <a:solidFill>
                  <a:srgbClr val="292929"/>
                </a:solidFill>
                <a:latin typeface="Abadi" panose="020B0604020104020204" pitchFamily="34" charset="0"/>
              </a:rPr>
              <a:t>than the heavy weighted payloads.</a:t>
            </a:r>
          </a:p>
          <a:p>
            <a:pPr algn="l">
              <a:lnSpc>
                <a:spcPct val="150000"/>
              </a:lnSpc>
            </a:pPr>
            <a:r>
              <a:rPr lang="en-GB" sz="1800" b="0" i="0" u="none" strike="noStrike" baseline="0" dirty="0">
                <a:solidFill>
                  <a:srgbClr val="292929"/>
                </a:solidFill>
                <a:latin typeface="ArialMT"/>
              </a:rPr>
              <a:t>• </a:t>
            </a:r>
            <a:r>
              <a:rPr lang="en-GB" sz="1800" b="0" i="0" u="none" strike="noStrike" baseline="0" dirty="0">
                <a:solidFill>
                  <a:srgbClr val="292929"/>
                </a:solidFill>
                <a:latin typeface="Abadi" panose="020B0604020104020204" pitchFamily="34" charset="0"/>
              </a:rPr>
              <a:t>Starting from the year 2013, the success rate for SpaceX launches is increased,</a:t>
            </a:r>
          </a:p>
          <a:p>
            <a:pPr algn="l">
              <a:lnSpc>
                <a:spcPct val="150000"/>
              </a:lnSpc>
            </a:pPr>
            <a:r>
              <a:rPr lang="en-GB" sz="1800" b="0" i="0" u="none" strike="noStrike" baseline="0" dirty="0">
                <a:solidFill>
                  <a:srgbClr val="292929"/>
                </a:solidFill>
                <a:latin typeface="Abadi" panose="020B0604020104020204" pitchFamily="34" charset="0"/>
              </a:rPr>
              <a:t>directly proportional time in years to 2020, which it will eventually perfect the</a:t>
            </a:r>
          </a:p>
          <a:p>
            <a:pPr algn="l">
              <a:lnSpc>
                <a:spcPct val="150000"/>
              </a:lnSpc>
            </a:pPr>
            <a:r>
              <a:rPr lang="en-GB" sz="1800" b="0" i="0" u="none" strike="noStrike" baseline="0" dirty="0">
                <a:solidFill>
                  <a:srgbClr val="292929"/>
                </a:solidFill>
                <a:latin typeface="Abadi" panose="020B0604020104020204" pitchFamily="34" charset="0"/>
              </a:rPr>
              <a:t>launches in the future.</a:t>
            </a:r>
          </a:p>
          <a:p>
            <a:pPr algn="l">
              <a:lnSpc>
                <a:spcPct val="150000"/>
              </a:lnSpc>
            </a:pPr>
            <a:r>
              <a:rPr lang="en-GB" sz="1800" b="0" i="0" u="none" strike="noStrike" baseline="0" dirty="0">
                <a:solidFill>
                  <a:srgbClr val="292929"/>
                </a:solidFill>
                <a:latin typeface="ArialMT"/>
              </a:rPr>
              <a:t>• </a:t>
            </a:r>
            <a:r>
              <a:rPr lang="en-GB" sz="1800" b="0" i="0" u="none" strike="noStrike" baseline="0" dirty="0">
                <a:solidFill>
                  <a:srgbClr val="292929"/>
                </a:solidFill>
                <a:latin typeface="Abadi" panose="020B0604020104020204" pitchFamily="34" charset="0"/>
              </a:rPr>
              <a:t>KSC LC-39A have the most successful launches of any sites; 76.9%</a:t>
            </a:r>
          </a:p>
          <a:p>
            <a:pPr algn="l">
              <a:lnSpc>
                <a:spcPct val="150000"/>
              </a:lnSpc>
            </a:pPr>
            <a:r>
              <a:rPr lang="en-GB" sz="1800" b="0" i="0" u="none" strike="noStrike" baseline="0" dirty="0">
                <a:solidFill>
                  <a:srgbClr val="000000"/>
                </a:solidFill>
                <a:latin typeface="ArialMT"/>
              </a:rPr>
              <a:t>• </a:t>
            </a:r>
            <a:r>
              <a:rPr lang="en-GB" sz="1800" b="0" i="0" u="none" strike="noStrike" baseline="0" dirty="0">
                <a:solidFill>
                  <a:srgbClr val="000000"/>
                </a:solidFill>
                <a:latin typeface="Abadi" panose="020B0604020104020204" pitchFamily="34" charset="0"/>
              </a:rPr>
              <a:t>SSO orbit have the most success rate; 100% and more than 1 occurrence.</a:t>
            </a:r>
            <a:endParaRPr lang="en-GB" dirty="0"/>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043591" y="1782524"/>
            <a:ext cx="10104817" cy="424304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698500" lvl="1" indent="-229235">
              <a:lnSpc>
                <a:spcPct val="100000"/>
              </a:lnSpc>
              <a:spcBef>
                <a:spcPts val="315"/>
              </a:spcBef>
              <a:buFont typeface="Arial"/>
              <a:buChar char="•"/>
              <a:tabLst>
                <a:tab pos="697865" algn="l"/>
                <a:tab pos="699135" algn="l"/>
              </a:tabLst>
            </a:pPr>
            <a:r>
              <a:rPr lang="en-GB" sz="8000" spc="-5" dirty="0">
                <a:solidFill>
                  <a:schemeClr val="tx1"/>
                </a:solidFill>
                <a:latin typeface="Carlito"/>
                <a:cs typeface="Carlito"/>
              </a:rPr>
              <a:t>Combined </a:t>
            </a:r>
            <a:r>
              <a:rPr lang="en-GB" sz="8000" spc="-20" dirty="0">
                <a:solidFill>
                  <a:schemeClr val="tx1"/>
                </a:solidFill>
                <a:latin typeface="Carlito"/>
                <a:cs typeface="Carlito"/>
              </a:rPr>
              <a:t>data from </a:t>
            </a:r>
            <a:r>
              <a:rPr lang="en-GB" sz="8000" spc="-5" dirty="0">
                <a:solidFill>
                  <a:schemeClr val="tx1"/>
                </a:solidFill>
                <a:latin typeface="Carlito"/>
                <a:cs typeface="Carlito"/>
              </a:rPr>
              <a:t>SpaceX public </a:t>
            </a:r>
            <a:r>
              <a:rPr lang="en-GB" sz="8000" dirty="0">
                <a:solidFill>
                  <a:schemeClr val="tx1"/>
                </a:solidFill>
                <a:latin typeface="Carlito"/>
                <a:cs typeface="Carlito"/>
              </a:rPr>
              <a:t>API and </a:t>
            </a:r>
            <a:r>
              <a:rPr lang="en-GB" sz="8000" spc="-5" dirty="0">
                <a:solidFill>
                  <a:schemeClr val="tx1"/>
                </a:solidFill>
                <a:latin typeface="Carlito"/>
                <a:cs typeface="Carlito"/>
              </a:rPr>
              <a:t>SpaceX Wikipedia</a:t>
            </a:r>
            <a:r>
              <a:rPr lang="en-GB" sz="8000" spc="15" dirty="0">
                <a:solidFill>
                  <a:schemeClr val="tx1"/>
                </a:solidFill>
                <a:latin typeface="Carlito"/>
                <a:cs typeface="Carlito"/>
              </a:rPr>
              <a:t> </a:t>
            </a:r>
            <a:r>
              <a:rPr lang="en-GB" sz="8000" spc="-5" dirty="0">
                <a:solidFill>
                  <a:schemeClr val="tx1"/>
                </a:solidFill>
                <a:latin typeface="Carlito"/>
                <a:cs typeface="Carlito"/>
              </a:rPr>
              <a:t>page</a:t>
            </a:r>
            <a:endParaRPr lang="en-GB" sz="8000" dirty="0">
              <a:solidFill>
                <a:schemeClr val="tx1"/>
              </a:solidFill>
              <a:latin typeface="Carlito"/>
              <a:cs typeface="Carlito"/>
            </a:endParaRPr>
          </a:p>
          <a:p>
            <a:pPr>
              <a:lnSpc>
                <a:spcPct val="120000"/>
              </a:lnSpc>
              <a:spcBef>
                <a:spcPts val="1400"/>
              </a:spcBef>
            </a:pPr>
            <a:r>
              <a:rPr lang="en-US" sz="8800" dirty="0">
                <a:solidFill>
                  <a:schemeClr val="accent3">
                    <a:lumMod val="25000"/>
                  </a:schemeClr>
                </a:solidFill>
                <a:latin typeface="Abadi"/>
              </a:rPr>
              <a:t>Perform data wrangling</a:t>
            </a:r>
          </a:p>
          <a:p>
            <a:pPr marL="698500" lvl="1" indent="-229235">
              <a:lnSpc>
                <a:spcPct val="100000"/>
              </a:lnSpc>
              <a:spcBef>
                <a:spcPts val="315"/>
              </a:spcBef>
              <a:tabLst>
                <a:tab pos="697865" algn="l"/>
                <a:tab pos="699135" algn="l"/>
              </a:tabLst>
            </a:pPr>
            <a:r>
              <a:rPr lang="en-GB" sz="8000" spc="-5" dirty="0">
                <a:solidFill>
                  <a:schemeClr val="tx1"/>
                </a:solidFill>
                <a:latin typeface="Carlito"/>
                <a:cs typeface="Carlito"/>
              </a:rPr>
              <a:t>Data was processed using one-hot encoding for categorical features and 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tx1"/>
                </a:solidFill>
                <a:latin typeface="Abadi"/>
              </a:rPr>
              <a:t>Tuned models using </a:t>
            </a:r>
            <a:r>
              <a:rPr lang="en-US" sz="7600" dirty="0" err="1">
                <a:solidFill>
                  <a:schemeClr val="tx1"/>
                </a:solidFill>
                <a:latin typeface="Abadi"/>
              </a:rPr>
              <a:t>GridSearchCV</a:t>
            </a:r>
            <a:endParaRPr lang="en-US" sz="7600" dirty="0">
              <a:solidFill>
                <a:schemeClr val="tx1"/>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sz="2200" dirty="0">
                <a:solidFill>
                  <a:schemeClr val="accent3">
                    <a:lumMod val="25000"/>
                  </a:schemeClr>
                </a:solidFill>
                <a:latin typeface="Abadi" panose="020B0604020104020204" pitchFamily="34" charset="0"/>
              </a:rPr>
              <a:t>Rocket launch </a:t>
            </a:r>
            <a:r>
              <a:rPr lang="en-US" sz="2200" dirty="0">
                <a:solidFill>
                  <a:schemeClr val="accent3">
                    <a:lumMod val="25000"/>
                  </a:schemeClr>
                </a:solidFill>
                <a:latin typeface="Abadi" panose="020B0604020104020204" pitchFamily="34" charset="0"/>
              </a:rPr>
              <a:t>data sets were collected of </a:t>
            </a:r>
            <a:r>
              <a:rPr lang="en-GB" sz="2200" dirty="0">
                <a:solidFill>
                  <a:schemeClr val="accent3">
                    <a:lumMod val="25000"/>
                  </a:schemeClr>
                </a:solidFill>
                <a:latin typeface="Abadi" panose="020B0604020104020204" pitchFamily="34" charset="0"/>
              </a:rPr>
              <a:t>from SpaceX API  and SpaceX Wikipedia page</a:t>
            </a:r>
          </a:p>
          <a:p>
            <a:pPr marL="0" indent="0">
              <a:lnSpc>
                <a:spcPct val="100000"/>
              </a:lnSpc>
              <a:spcBef>
                <a:spcPts val="1400"/>
              </a:spcBef>
              <a:buNone/>
            </a:pPr>
            <a:r>
              <a:rPr lang="en-GB" sz="1600" dirty="0"/>
              <a:t>For REST API was made by using the get request. Then, we decoded the response content as Json and turn it into a pandas </a:t>
            </a:r>
            <a:r>
              <a:rPr lang="en-GB" sz="1600" dirty="0" err="1"/>
              <a:t>dataframe</a:t>
            </a:r>
            <a:r>
              <a:rPr lang="en-GB" sz="1600" dirty="0"/>
              <a:t> using </a:t>
            </a:r>
            <a:r>
              <a:rPr lang="en-GB" sz="1600" dirty="0" err="1"/>
              <a:t>json_normalize</a:t>
            </a:r>
            <a:r>
              <a:rPr lang="en-GB" sz="1600" dirty="0"/>
              <a:t>(). Data were  cleaned the data, checked for missing values and fill with whatever needed.</a:t>
            </a:r>
          </a:p>
          <a:p>
            <a:pPr marL="0" indent="0">
              <a:lnSpc>
                <a:spcPct val="100000"/>
              </a:lnSpc>
              <a:spcBef>
                <a:spcPts val="1400"/>
              </a:spcBef>
              <a:buNone/>
            </a:pPr>
            <a:r>
              <a:rPr lang="en-GB" sz="1600" dirty="0"/>
              <a:t> For web scrapping, we will use the </a:t>
            </a:r>
            <a:r>
              <a:rPr lang="en-GB" sz="1600" dirty="0" err="1"/>
              <a:t>BeautifulSoup</a:t>
            </a:r>
            <a:r>
              <a:rPr lang="en-GB" sz="1600" dirty="0"/>
              <a:t> to extract the launch records as HTML table, parse the table and convert it to a pandas </a:t>
            </a:r>
            <a:r>
              <a:rPr lang="en-GB" sz="1600" dirty="0" err="1"/>
              <a:t>dataframe</a:t>
            </a:r>
            <a:r>
              <a:rPr lang="en-GB" sz="1600" dirty="0"/>
              <a:t> for further analysis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65148B9F-8369-9F84-2CD7-B74A16910264}"/>
              </a:ext>
            </a:extLst>
          </p:cNvPr>
          <p:cNvGrpSpPr/>
          <p:nvPr/>
        </p:nvGrpSpPr>
        <p:grpSpPr>
          <a:xfrm>
            <a:off x="356791" y="1157106"/>
            <a:ext cx="3322371" cy="5529682"/>
            <a:chOff x="990599" y="1430492"/>
            <a:chExt cx="3322371" cy="5529682"/>
          </a:xfrm>
        </p:grpSpPr>
        <p:grpSp>
          <p:nvGrpSpPr>
            <p:cNvPr id="24" name="Group 23">
              <a:extLst>
                <a:ext uri="{FF2B5EF4-FFF2-40B4-BE49-F238E27FC236}">
                  <a16:creationId xmlns:a16="http://schemas.microsoft.com/office/drawing/2014/main" id="{BAFEFE92-33A0-8435-4BCA-F839FF22BFC2}"/>
                </a:ext>
              </a:extLst>
            </p:cNvPr>
            <p:cNvGrpSpPr/>
            <p:nvPr/>
          </p:nvGrpSpPr>
          <p:grpSpPr>
            <a:xfrm>
              <a:off x="990599" y="1430492"/>
              <a:ext cx="1851660" cy="1143000"/>
              <a:chOff x="990599" y="1430492"/>
              <a:chExt cx="1851660" cy="1143000"/>
            </a:xfrm>
            <a:solidFill>
              <a:schemeClr val="accent1">
                <a:lumMod val="40000"/>
                <a:lumOff val="60000"/>
              </a:schemeClr>
            </a:solidFill>
          </p:grpSpPr>
          <p:grpSp>
            <p:nvGrpSpPr>
              <p:cNvPr id="18" name="object 7">
                <a:extLst>
                  <a:ext uri="{FF2B5EF4-FFF2-40B4-BE49-F238E27FC236}">
                    <a16:creationId xmlns:a16="http://schemas.microsoft.com/office/drawing/2014/main" id="{F1F72584-3659-A5BB-A4BE-75855A527EDB}"/>
                  </a:ext>
                </a:extLst>
              </p:cNvPr>
              <p:cNvGrpSpPr/>
              <p:nvPr/>
            </p:nvGrpSpPr>
            <p:grpSpPr>
              <a:xfrm>
                <a:off x="990599" y="1430492"/>
                <a:ext cx="1851660" cy="1143000"/>
                <a:chOff x="4782311" y="1478280"/>
                <a:chExt cx="1851660" cy="1143000"/>
              </a:xfrm>
              <a:grpFill/>
            </p:grpSpPr>
            <p:sp>
              <p:nvSpPr>
                <p:cNvPr id="20" name="object 9">
                  <a:extLst>
                    <a:ext uri="{FF2B5EF4-FFF2-40B4-BE49-F238E27FC236}">
                      <a16:creationId xmlns:a16="http://schemas.microsoft.com/office/drawing/2014/main" id="{C5DECB85-BE6F-7985-88AD-52E0C235AB84}"/>
                    </a:ext>
                  </a:extLst>
                </p:cNvPr>
                <p:cNvSpPr/>
                <p:nvPr/>
              </p:nvSpPr>
              <p:spPr>
                <a:xfrm>
                  <a:off x="4782311" y="1478280"/>
                  <a:ext cx="1851660" cy="1143000"/>
                </a:xfrm>
                <a:prstGeom prst="rect">
                  <a:avLst/>
                </a:prstGeom>
                <a:grpFill/>
                <a:ln>
                  <a:solidFill>
                    <a:schemeClr val="tx1"/>
                  </a:solidFill>
                </a:ln>
              </p:spPr>
              <p:txBody>
                <a:bodyPr wrap="square" lIns="0" tIns="0" rIns="0" bIns="0" rtlCol="0"/>
                <a:lstStyle/>
                <a:p>
                  <a:endParaRPr/>
                </a:p>
              </p:txBody>
            </p:sp>
            <p:sp>
              <p:nvSpPr>
                <p:cNvPr id="21" name="object 10">
                  <a:extLst>
                    <a:ext uri="{FF2B5EF4-FFF2-40B4-BE49-F238E27FC236}">
                      <a16:creationId xmlns:a16="http://schemas.microsoft.com/office/drawing/2014/main" id="{61819FE2-861E-6993-1485-9729532E8232}"/>
                    </a:ext>
                  </a:extLst>
                </p:cNvPr>
                <p:cNvSpPr/>
                <p:nvPr/>
              </p:nvSpPr>
              <p:spPr>
                <a:xfrm>
                  <a:off x="4888991" y="1719072"/>
                  <a:ext cx="1677923" cy="696467"/>
                </a:xfrm>
                <a:prstGeom prst="rect">
                  <a:avLst/>
                </a:prstGeom>
                <a:grpFill/>
                <a:ln>
                  <a:solidFill>
                    <a:schemeClr val="tx1"/>
                  </a:solidFill>
                </a:ln>
              </p:spPr>
              <p:txBody>
                <a:bodyPr wrap="square" lIns="0" tIns="0" rIns="0" bIns="0" rtlCol="0"/>
                <a:lstStyle/>
                <a:p>
                  <a:endParaRPr/>
                </a:p>
              </p:txBody>
            </p:sp>
            <p:sp>
              <p:nvSpPr>
                <p:cNvPr id="22" name="object 11">
                  <a:extLst>
                    <a:ext uri="{FF2B5EF4-FFF2-40B4-BE49-F238E27FC236}">
                      <a16:creationId xmlns:a16="http://schemas.microsoft.com/office/drawing/2014/main" id="{EA059F0A-7E21-69C2-DC28-79854B258DCA}"/>
                    </a:ext>
                  </a:extLst>
                </p:cNvPr>
                <p:cNvSpPr/>
                <p:nvPr/>
              </p:nvSpPr>
              <p:spPr>
                <a:xfrm>
                  <a:off x="4803647" y="1499616"/>
                  <a:ext cx="1772411" cy="1063752"/>
                </a:xfrm>
                <a:prstGeom prst="rect">
                  <a:avLst/>
                </a:prstGeom>
                <a:grpFill/>
                <a:ln>
                  <a:solidFill>
                    <a:schemeClr val="tx1"/>
                  </a:solidFill>
                </a:ln>
              </p:spPr>
              <p:txBody>
                <a:bodyPr wrap="square" lIns="0" tIns="0" rIns="0" bIns="0" rtlCol="0"/>
                <a:lstStyle/>
                <a:p>
                  <a:endParaRPr dirty="0"/>
                </a:p>
              </p:txBody>
            </p:sp>
          </p:grpSp>
          <p:sp>
            <p:nvSpPr>
              <p:cNvPr id="23" name="object 12">
                <a:extLst>
                  <a:ext uri="{FF2B5EF4-FFF2-40B4-BE49-F238E27FC236}">
                    <a16:creationId xmlns:a16="http://schemas.microsoft.com/office/drawing/2014/main" id="{0EB8B5CE-20BC-32A5-3F4A-A8382ECCA675}"/>
                  </a:ext>
                </a:extLst>
              </p:cNvPr>
              <p:cNvSpPr txBox="1"/>
              <p:nvPr/>
            </p:nvSpPr>
            <p:spPr>
              <a:xfrm>
                <a:off x="1296308" y="1747293"/>
                <a:ext cx="1327150" cy="462915"/>
              </a:xfrm>
              <a:prstGeom prst="rect">
                <a:avLst/>
              </a:prstGeom>
              <a:grpFill/>
              <a:ln>
                <a:solidFill>
                  <a:schemeClr val="tx1"/>
                </a:solidFill>
              </a:ln>
            </p:spPr>
            <p:txBody>
              <a:bodyPr vert="horz" wrap="square" lIns="0" tIns="36195" rIns="0" bIns="0" rtlCol="0">
                <a:spAutoFit/>
              </a:bodyPr>
              <a:lstStyle/>
              <a:p>
                <a:pPr marL="479425" marR="5080" indent="-466725">
                  <a:lnSpc>
                    <a:spcPts val="1639"/>
                  </a:lnSpc>
                  <a:spcBef>
                    <a:spcPts val="285"/>
                  </a:spcBef>
                </a:pPr>
                <a:r>
                  <a:rPr sz="1500" spc="-5" dirty="0">
                    <a:latin typeface="Carlito"/>
                    <a:cs typeface="Carlito"/>
                  </a:rPr>
                  <a:t>Request </a:t>
                </a:r>
                <a:r>
                  <a:rPr sz="1500" spc="-10" dirty="0">
                    <a:latin typeface="Carlito"/>
                    <a:cs typeface="Carlito"/>
                  </a:rPr>
                  <a:t>(Space</a:t>
                </a:r>
                <a:r>
                  <a:rPr sz="1500" spc="-240" dirty="0">
                    <a:latin typeface="Carlito"/>
                    <a:cs typeface="Carlito"/>
                  </a:rPr>
                  <a:t> </a:t>
                </a:r>
                <a:r>
                  <a:rPr sz="1500" dirty="0">
                    <a:latin typeface="Carlito"/>
                    <a:cs typeface="Carlito"/>
                  </a:rPr>
                  <a:t>X  APIs)</a:t>
                </a:r>
              </a:p>
            </p:txBody>
          </p:sp>
        </p:grpSp>
        <p:grpSp>
          <p:nvGrpSpPr>
            <p:cNvPr id="32" name="Group 31">
              <a:extLst>
                <a:ext uri="{FF2B5EF4-FFF2-40B4-BE49-F238E27FC236}">
                  <a16:creationId xmlns:a16="http://schemas.microsoft.com/office/drawing/2014/main" id="{211F95BC-070A-0A7A-2EAE-9563DCE16D24}"/>
                </a:ext>
              </a:extLst>
            </p:cNvPr>
            <p:cNvGrpSpPr/>
            <p:nvPr/>
          </p:nvGrpSpPr>
          <p:grpSpPr>
            <a:xfrm>
              <a:off x="1199104" y="2350415"/>
              <a:ext cx="1851660" cy="1143000"/>
              <a:chOff x="990599" y="1430492"/>
              <a:chExt cx="1851660" cy="1143000"/>
            </a:xfrm>
            <a:solidFill>
              <a:schemeClr val="accent1">
                <a:lumMod val="40000"/>
                <a:lumOff val="60000"/>
              </a:schemeClr>
            </a:solidFill>
          </p:grpSpPr>
          <p:grpSp>
            <p:nvGrpSpPr>
              <p:cNvPr id="33" name="object 7">
                <a:extLst>
                  <a:ext uri="{FF2B5EF4-FFF2-40B4-BE49-F238E27FC236}">
                    <a16:creationId xmlns:a16="http://schemas.microsoft.com/office/drawing/2014/main" id="{6BD0C054-1F03-FDCE-86CA-0FF98659E8BE}"/>
                  </a:ext>
                </a:extLst>
              </p:cNvPr>
              <p:cNvGrpSpPr/>
              <p:nvPr/>
            </p:nvGrpSpPr>
            <p:grpSpPr>
              <a:xfrm>
                <a:off x="990599" y="1430492"/>
                <a:ext cx="1851660" cy="1143000"/>
                <a:chOff x="4782311" y="1478280"/>
                <a:chExt cx="1851660" cy="1143000"/>
              </a:xfrm>
              <a:grpFill/>
            </p:grpSpPr>
            <p:sp>
              <p:nvSpPr>
                <p:cNvPr id="35" name="object 9">
                  <a:extLst>
                    <a:ext uri="{FF2B5EF4-FFF2-40B4-BE49-F238E27FC236}">
                      <a16:creationId xmlns:a16="http://schemas.microsoft.com/office/drawing/2014/main" id="{4B4210BD-B385-E58F-6252-4EA4E932DFD1}"/>
                    </a:ext>
                  </a:extLst>
                </p:cNvPr>
                <p:cNvSpPr/>
                <p:nvPr/>
              </p:nvSpPr>
              <p:spPr>
                <a:xfrm>
                  <a:off x="4782311" y="1478280"/>
                  <a:ext cx="1851660" cy="1143000"/>
                </a:xfrm>
                <a:prstGeom prst="rect">
                  <a:avLst/>
                </a:prstGeom>
                <a:grpFill/>
                <a:ln>
                  <a:solidFill>
                    <a:schemeClr val="tx1"/>
                  </a:solidFill>
                </a:ln>
              </p:spPr>
              <p:txBody>
                <a:bodyPr wrap="square" lIns="0" tIns="0" rIns="0" bIns="0" rtlCol="0"/>
                <a:lstStyle/>
                <a:p>
                  <a:endParaRPr/>
                </a:p>
              </p:txBody>
            </p:sp>
            <p:sp>
              <p:nvSpPr>
                <p:cNvPr id="36" name="object 10">
                  <a:extLst>
                    <a:ext uri="{FF2B5EF4-FFF2-40B4-BE49-F238E27FC236}">
                      <a16:creationId xmlns:a16="http://schemas.microsoft.com/office/drawing/2014/main" id="{A6050521-3FEC-0FAA-12D9-C2F20CFD76F2}"/>
                    </a:ext>
                  </a:extLst>
                </p:cNvPr>
                <p:cNvSpPr/>
                <p:nvPr/>
              </p:nvSpPr>
              <p:spPr>
                <a:xfrm>
                  <a:off x="4888991" y="1719072"/>
                  <a:ext cx="1677923" cy="696467"/>
                </a:xfrm>
                <a:prstGeom prst="rect">
                  <a:avLst/>
                </a:prstGeom>
                <a:grpFill/>
                <a:ln>
                  <a:solidFill>
                    <a:schemeClr val="tx1"/>
                  </a:solidFill>
                </a:ln>
              </p:spPr>
              <p:txBody>
                <a:bodyPr wrap="square" lIns="0" tIns="0" rIns="0" bIns="0" rtlCol="0"/>
                <a:lstStyle/>
                <a:p>
                  <a:endParaRPr/>
                </a:p>
              </p:txBody>
            </p:sp>
            <p:sp>
              <p:nvSpPr>
                <p:cNvPr id="37" name="object 11">
                  <a:extLst>
                    <a:ext uri="{FF2B5EF4-FFF2-40B4-BE49-F238E27FC236}">
                      <a16:creationId xmlns:a16="http://schemas.microsoft.com/office/drawing/2014/main" id="{CDBB6E51-883E-EC09-C91A-3985B367D750}"/>
                    </a:ext>
                  </a:extLst>
                </p:cNvPr>
                <p:cNvSpPr/>
                <p:nvPr/>
              </p:nvSpPr>
              <p:spPr>
                <a:xfrm>
                  <a:off x="4803647" y="1499616"/>
                  <a:ext cx="1772411" cy="1063752"/>
                </a:xfrm>
                <a:prstGeom prst="rect">
                  <a:avLst/>
                </a:prstGeom>
                <a:grpFill/>
                <a:ln>
                  <a:solidFill>
                    <a:schemeClr val="tx1"/>
                  </a:solidFill>
                </a:ln>
              </p:spPr>
              <p:txBody>
                <a:bodyPr wrap="square" lIns="0" tIns="0" rIns="0" bIns="0" rtlCol="0"/>
                <a:lstStyle/>
                <a:p>
                  <a:endParaRPr dirty="0"/>
                </a:p>
              </p:txBody>
            </p:sp>
          </p:grpSp>
          <p:sp>
            <p:nvSpPr>
              <p:cNvPr id="34" name="object 12">
                <a:extLst>
                  <a:ext uri="{FF2B5EF4-FFF2-40B4-BE49-F238E27FC236}">
                    <a16:creationId xmlns:a16="http://schemas.microsoft.com/office/drawing/2014/main" id="{60726F68-67BC-9DBB-6B9F-8F8D6BDFC324}"/>
                  </a:ext>
                </a:extLst>
              </p:cNvPr>
              <p:cNvSpPr txBox="1"/>
              <p:nvPr/>
            </p:nvSpPr>
            <p:spPr>
              <a:xfrm>
                <a:off x="1252854" y="1493936"/>
                <a:ext cx="1327150" cy="886012"/>
              </a:xfrm>
              <a:prstGeom prst="rect">
                <a:avLst/>
              </a:prstGeom>
              <a:grpFill/>
              <a:ln>
                <a:solidFill>
                  <a:schemeClr val="tx1"/>
                </a:solidFill>
              </a:ln>
            </p:spPr>
            <p:txBody>
              <a:bodyPr vert="horz" wrap="square" lIns="0" tIns="36195" rIns="0" bIns="0" rtlCol="0">
                <a:spAutoFit/>
              </a:bodyPr>
              <a:lstStyle/>
              <a:p>
                <a:pPr marL="12700" marR="5080" indent="4445" algn="ctr">
                  <a:lnSpc>
                    <a:spcPct val="91600"/>
                  </a:lnSpc>
                  <a:spcBef>
                    <a:spcPts val="250"/>
                  </a:spcBef>
                </a:pPr>
                <a:r>
                  <a:rPr lang="en-GB" sz="1500" dirty="0">
                    <a:latin typeface="Carlito"/>
                    <a:cs typeface="Carlito"/>
                  </a:rPr>
                  <a:t>.JSON </a:t>
                </a:r>
                <a:r>
                  <a:rPr lang="en-GB" sz="1500" spc="-5" dirty="0">
                    <a:latin typeface="Carlito"/>
                    <a:cs typeface="Carlito"/>
                  </a:rPr>
                  <a:t>file </a:t>
                </a:r>
                <a:r>
                  <a:rPr lang="en-GB" sz="1500" dirty="0">
                    <a:latin typeface="Carlito"/>
                    <a:cs typeface="Carlito"/>
                  </a:rPr>
                  <a:t>+  </a:t>
                </a:r>
                <a:r>
                  <a:rPr lang="en-GB" sz="1500" spc="-10" dirty="0">
                    <a:latin typeface="Carlito"/>
                    <a:cs typeface="Carlito"/>
                  </a:rPr>
                  <a:t>Lists(Launch</a:t>
                </a:r>
                <a:r>
                  <a:rPr lang="en-GB" sz="1500" spc="-125" dirty="0">
                    <a:latin typeface="Carlito"/>
                    <a:cs typeface="Carlito"/>
                  </a:rPr>
                  <a:t> </a:t>
                </a:r>
                <a:r>
                  <a:rPr lang="en-GB" sz="1500" spc="-10" dirty="0">
                    <a:latin typeface="Carlito"/>
                    <a:cs typeface="Carlito"/>
                  </a:rPr>
                  <a:t>Site,  </a:t>
                </a:r>
                <a:r>
                  <a:rPr lang="en-GB" sz="1500" spc="-5" dirty="0">
                    <a:latin typeface="Carlito"/>
                    <a:cs typeface="Carlito"/>
                  </a:rPr>
                  <a:t>Booster </a:t>
                </a:r>
                <a:r>
                  <a:rPr lang="en-GB" sz="1500" spc="-25" dirty="0">
                    <a:latin typeface="Carlito"/>
                    <a:cs typeface="Carlito"/>
                  </a:rPr>
                  <a:t>Version,  </a:t>
                </a:r>
                <a:r>
                  <a:rPr lang="en-GB" sz="1500" spc="-20" dirty="0">
                    <a:latin typeface="Carlito"/>
                    <a:cs typeface="Carlito"/>
                  </a:rPr>
                  <a:t>Payload</a:t>
                </a:r>
                <a:r>
                  <a:rPr lang="en-GB" sz="1500" spc="-75" dirty="0">
                    <a:latin typeface="Carlito"/>
                    <a:cs typeface="Carlito"/>
                  </a:rPr>
                  <a:t> </a:t>
                </a:r>
                <a:r>
                  <a:rPr lang="en-GB" sz="1500" spc="-15" dirty="0">
                    <a:latin typeface="Carlito"/>
                    <a:cs typeface="Carlito"/>
                  </a:rPr>
                  <a:t>Data)</a:t>
                </a:r>
                <a:endParaRPr lang="en-GB" sz="1500" dirty="0">
                  <a:latin typeface="Carlito"/>
                  <a:cs typeface="Carlito"/>
                </a:endParaRPr>
              </a:p>
            </p:txBody>
          </p:sp>
        </p:grpSp>
        <p:grpSp>
          <p:nvGrpSpPr>
            <p:cNvPr id="39" name="object 7">
              <a:extLst>
                <a:ext uri="{FF2B5EF4-FFF2-40B4-BE49-F238E27FC236}">
                  <a16:creationId xmlns:a16="http://schemas.microsoft.com/office/drawing/2014/main" id="{B5EA26C6-434E-D14D-C473-49D2851DEC31}"/>
                </a:ext>
              </a:extLst>
            </p:cNvPr>
            <p:cNvGrpSpPr/>
            <p:nvPr/>
          </p:nvGrpSpPr>
          <p:grpSpPr>
            <a:xfrm>
              <a:off x="1461359" y="3348403"/>
              <a:ext cx="1851660" cy="1143000"/>
              <a:chOff x="4782311" y="1478280"/>
              <a:chExt cx="1851660" cy="1143000"/>
            </a:xfrm>
            <a:solidFill>
              <a:schemeClr val="accent1">
                <a:lumMod val="40000"/>
                <a:lumOff val="60000"/>
              </a:schemeClr>
            </a:solidFill>
          </p:grpSpPr>
          <p:sp>
            <p:nvSpPr>
              <p:cNvPr id="41" name="object 9">
                <a:extLst>
                  <a:ext uri="{FF2B5EF4-FFF2-40B4-BE49-F238E27FC236}">
                    <a16:creationId xmlns:a16="http://schemas.microsoft.com/office/drawing/2014/main" id="{ACBA33D1-5C20-BC12-2A1E-D5858C161806}"/>
                  </a:ext>
                </a:extLst>
              </p:cNvPr>
              <p:cNvSpPr/>
              <p:nvPr/>
            </p:nvSpPr>
            <p:spPr>
              <a:xfrm>
                <a:off x="4782311" y="1478280"/>
                <a:ext cx="1851660" cy="1143000"/>
              </a:xfrm>
              <a:prstGeom prst="rect">
                <a:avLst/>
              </a:prstGeom>
              <a:grpFill/>
              <a:ln>
                <a:solidFill>
                  <a:schemeClr val="tx1"/>
                </a:solidFill>
              </a:ln>
            </p:spPr>
            <p:txBody>
              <a:bodyPr wrap="square" lIns="0" tIns="0" rIns="0" bIns="0" rtlCol="0"/>
              <a:lstStyle/>
              <a:p>
                <a:endParaRPr/>
              </a:p>
            </p:txBody>
          </p:sp>
          <p:sp>
            <p:nvSpPr>
              <p:cNvPr id="42" name="object 10">
                <a:extLst>
                  <a:ext uri="{FF2B5EF4-FFF2-40B4-BE49-F238E27FC236}">
                    <a16:creationId xmlns:a16="http://schemas.microsoft.com/office/drawing/2014/main" id="{279C3102-233D-E1A2-A8D1-7DC961BE1CBD}"/>
                  </a:ext>
                </a:extLst>
              </p:cNvPr>
              <p:cNvSpPr/>
              <p:nvPr/>
            </p:nvSpPr>
            <p:spPr>
              <a:xfrm>
                <a:off x="4888991" y="1719072"/>
                <a:ext cx="1677923" cy="696467"/>
              </a:xfrm>
              <a:prstGeom prst="rect">
                <a:avLst/>
              </a:prstGeom>
              <a:grpFill/>
              <a:ln>
                <a:solidFill>
                  <a:schemeClr val="tx1"/>
                </a:solidFill>
              </a:ln>
            </p:spPr>
            <p:txBody>
              <a:bodyPr wrap="square" lIns="0" tIns="0" rIns="0" bIns="0" rtlCol="0"/>
              <a:lstStyle/>
              <a:p>
                <a:endParaRPr/>
              </a:p>
            </p:txBody>
          </p:sp>
          <p:sp>
            <p:nvSpPr>
              <p:cNvPr id="43" name="object 11">
                <a:extLst>
                  <a:ext uri="{FF2B5EF4-FFF2-40B4-BE49-F238E27FC236}">
                    <a16:creationId xmlns:a16="http://schemas.microsoft.com/office/drawing/2014/main" id="{F74A2C62-3292-5115-0406-89AF6ADBEA84}"/>
                  </a:ext>
                </a:extLst>
              </p:cNvPr>
              <p:cNvSpPr/>
              <p:nvPr/>
            </p:nvSpPr>
            <p:spPr>
              <a:xfrm>
                <a:off x="4803647" y="1499616"/>
                <a:ext cx="1772411" cy="1063752"/>
              </a:xfrm>
              <a:prstGeom prst="rect">
                <a:avLst/>
              </a:prstGeom>
              <a:grpFill/>
              <a:ln>
                <a:solidFill>
                  <a:schemeClr val="tx1"/>
                </a:solidFill>
              </a:ln>
            </p:spPr>
            <p:txBody>
              <a:bodyPr wrap="square" lIns="0" tIns="0" rIns="0" bIns="0" rtlCol="0"/>
              <a:lstStyle/>
              <a:p>
                <a:endParaRPr dirty="0"/>
              </a:p>
            </p:txBody>
          </p:sp>
        </p:grpSp>
        <p:grpSp>
          <p:nvGrpSpPr>
            <p:cNvPr id="45" name="object 7">
              <a:extLst>
                <a:ext uri="{FF2B5EF4-FFF2-40B4-BE49-F238E27FC236}">
                  <a16:creationId xmlns:a16="http://schemas.microsoft.com/office/drawing/2014/main" id="{EB0A013C-4AF4-9CFC-EF8F-23AEBFFC5D32}"/>
                </a:ext>
              </a:extLst>
            </p:cNvPr>
            <p:cNvGrpSpPr/>
            <p:nvPr/>
          </p:nvGrpSpPr>
          <p:grpSpPr>
            <a:xfrm>
              <a:off x="1817629" y="4262696"/>
              <a:ext cx="1851660" cy="1143000"/>
              <a:chOff x="4782311" y="1478280"/>
              <a:chExt cx="1851660" cy="1143000"/>
            </a:xfrm>
            <a:solidFill>
              <a:schemeClr val="accent1">
                <a:lumMod val="40000"/>
                <a:lumOff val="60000"/>
              </a:schemeClr>
            </a:solidFill>
          </p:grpSpPr>
          <p:sp>
            <p:nvSpPr>
              <p:cNvPr id="47" name="object 9">
                <a:extLst>
                  <a:ext uri="{FF2B5EF4-FFF2-40B4-BE49-F238E27FC236}">
                    <a16:creationId xmlns:a16="http://schemas.microsoft.com/office/drawing/2014/main" id="{18FE29C4-4870-E702-B2DA-C8FA8CB48AE8}"/>
                  </a:ext>
                </a:extLst>
              </p:cNvPr>
              <p:cNvSpPr/>
              <p:nvPr/>
            </p:nvSpPr>
            <p:spPr>
              <a:xfrm>
                <a:off x="4782311" y="1478280"/>
                <a:ext cx="1851660" cy="1143000"/>
              </a:xfrm>
              <a:prstGeom prst="rect">
                <a:avLst/>
              </a:prstGeom>
              <a:grpFill/>
              <a:ln>
                <a:solidFill>
                  <a:schemeClr val="tx1"/>
                </a:solidFill>
              </a:ln>
            </p:spPr>
            <p:txBody>
              <a:bodyPr wrap="square" lIns="0" tIns="0" rIns="0" bIns="0" rtlCol="0"/>
              <a:lstStyle/>
              <a:p>
                <a:endParaRPr/>
              </a:p>
            </p:txBody>
          </p:sp>
          <p:sp>
            <p:nvSpPr>
              <p:cNvPr id="48" name="object 10">
                <a:extLst>
                  <a:ext uri="{FF2B5EF4-FFF2-40B4-BE49-F238E27FC236}">
                    <a16:creationId xmlns:a16="http://schemas.microsoft.com/office/drawing/2014/main" id="{2EC04787-ACBD-886C-B3A0-A26DCF5DE7A0}"/>
                  </a:ext>
                </a:extLst>
              </p:cNvPr>
              <p:cNvSpPr/>
              <p:nvPr/>
            </p:nvSpPr>
            <p:spPr>
              <a:xfrm>
                <a:off x="4888991" y="1719072"/>
                <a:ext cx="1677923" cy="696467"/>
              </a:xfrm>
              <a:prstGeom prst="rect">
                <a:avLst/>
              </a:prstGeom>
              <a:grpFill/>
              <a:ln>
                <a:solidFill>
                  <a:schemeClr val="tx1"/>
                </a:solidFill>
              </a:ln>
            </p:spPr>
            <p:txBody>
              <a:bodyPr wrap="square" lIns="0" tIns="0" rIns="0" bIns="0" rtlCol="0"/>
              <a:lstStyle/>
              <a:p>
                <a:endParaRPr/>
              </a:p>
            </p:txBody>
          </p:sp>
          <p:sp>
            <p:nvSpPr>
              <p:cNvPr id="49" name="object 11">
                <a:extLst>
                  <a:ext uri="{FF2B5EF4-FFF2-40B4-BE49-F238E27FC236}">
                    <a16:creationId xmlns:a16="http://schemas.microsoft.com/office/drawing/2014/main" id="{284B5BD0-7859-826D-761C-C0D507B35B49}"/>
                  </a:ext>
                </a:extLst>
              </p:cNvPr>
              <p:cNvSpPr/>
              <p:nvPr/>
            </p:nvSpPr>
            <p:spPr>
              <a:xfrm>
                <a:off x="4803647" y="1499616"/>
                <a:ext cx="1772411" cy="1063752"/>
              </a:xfrm>
              <a:prstGeom prst="rect">
                <a:avLst/>
              </a:prstGeom>
              <a:grpFill/>
              <a:ln>
                <a:solidFill>
                  <a:schemeClr val="tx1"/>
                </a:solidFill>
              </a:ln>
            </p:spPr>
            <p:txBody>
              <a:bodyPr wrap="square" lIns="0" tIns="0" rIns="0" bIns="0" rtlCol="0"/>
              <a:lstStyle/>
              <a:p>
                <a:endParaRPr dirty="0"/>
              </a:p>
            </p:txBody>
          </p:sp>
        </p:grpSp>
        <p:grpSp>
          <p:nvGrpSpPr>
            <p:cNvPr id="52" name="object 7">
              <a:extLst>
                <a:ext uri="{FF2B5EF4-FFF2-40B4-BE49-F238E27FC236}">
                  <a16:creationId xmlns:a16="http://schemas.microsoft.com/office/drawing/2014/main" id="{6417ABD5-8027-EA8A-ABC2-8C6DF86069D3}"/>
                </a:ext>
              </a:extLst>
            </p:cNvPr>
            <p:cNvGrpSpPr/>
            <p:nvPr/>
          </p:nvGrpSpPr>
          <p:grpSpPr>
            <a:xfrm>
              <a:off x="2179094" y="5178619"/>
              <a:ext cx="1851660" cy="1143000"/>
              <a:chOff x="4782311" y="1478280"/>
              <a:chExt cx="1851660" cy="1143000"/>
            </a:xfrm>
            <a:solidFill>
              <a:schemeClr val="accent1">
                <a:lumMod val="40000"/>
                <a:lumOff val="60000"/>
              </a:schemeClr>
            </a:solidFill>
          </p:grpSpPr>
          <p:sp>
            <p:nvSpPr>
              <p:cNvPr id="55" name="object 11">
                <a:extLst>
                  <a:ext uri="{FF2B5EF4-FFF2-40B4-BE49-F238E27FC236}">
                    <a16:creationId xmlns:a16="http://schemas.microsoft.com/office/drawing/2014/main" id="{1B2AE718-75B4-A540-32D8-AE0DE1FA2D0A}"/>
                  </a:ext>
                </a:extLst>
              </p:cNvPr>
              <p:cNvSpPr/>
              <p:nvPr/>
            </p:nvSpPr>
            <p:spPr>
              <a:xfrm>
                <a:off x="4803647" y="1499616"/>
                <a:ext cx="1772411" cy="1063752"/>
              </a:xfrm>
              <a:prstGeom prst="rect">
                <a:avLst/>
              </a:prstGeom>
              <a:grpFill/>
              <a:ln>
                <a:solidFill>
                  <a:schemeClr val="tx1"/>
                </a:solidFill>
              </a:ln>
            </p:spPr>
            <p:txBody>
              <a:bodyPr wrap="square" lIns="0" tIns="0" rIns="0" bIns="0" rtlCol="0"/>
              <a:lstStyle/>
              <a:p>
                <a:endParaRPr dirty="0"/>
              </a:p>
            </p:txBody>
          </p:sp>
          <p:sp>
            <p:nvSpPr>
              <p:cNvPr id="53" name="object 9">
                <a:extLst>
                  <a:ext uri="{FF2B5EF4-FFF2-40B4-BE49-F238E27FC236}">
                    <a16:creationId xmlns:a16="http://schemas.microsoft.com/office/drawing/2014/main" id="{C38DFDAC-79A7-A774-75A3-E491E7865B5B}"/>
                  </a:ext>
                </a:extLst>
              </p:cNvPr>
              <p:cNvSpPr/>
              <p:nvPr/>
            </p:nvSpPr>
            <p:spPr>
              <a:xfrm>
                <a:off x="4782311" y="1478280"/>
                <a:ext cx="1851660" cy="1143000"/>
              </a:xfrm>
              <a:prstGeom prst="rect">
                <a:avLst/>
              </a:prstGeom>
              <a:grpFill/>
              <a:ln>
                <a:solidFill>
                  <a:schemeClr val="tx1"/>
                </a:solidFill>
              </a:ln>
            </p:spPr>
            <p:txBody>
              <a:bodyPr wrap="square" lIns="0" tIns="0" rIns="0" bIns="0" rtlCol="0"/>
              <a:lstStyle/>
              <a:p>
                <a:endParaRPr/>
              </a:p>
            </p:txBody>
          </p:sp>
        </p:grpSp>
        <p:sp>
          <p:nvSpPr>
            <p:cNvPr id="59" name="object 11">
              <a:extLst>
                <a:ext uri="{FF2B5EF4-FFF2-40B4-BE49-F238E27FC236}">
                  <a16:creationId xmlns:a16="http://schemas.microsoft.com/office/drawing/2014/main" id="{AD424134-B804-F0DA-611D-9ECB279BDF8B}"/>
                </a:ext>
              </a:extLst>
            </p:cNvPr>
            <p:cNvSpPr/>
            <p:nvPr/>
          </p:nvSpPr>
          <p:spPr>
            <a:xfrm>
              <a:off x="2540559" y="5896422"/>
              <a:ext cx="1772411" cy="1063752"/>
            </a:xfrm>
            <a:prstGeom prst="rect">
              <a:avLst/>
            </a:prstGeom>
            <a:solidFill>
              <a:schemeClr val="accent1">
                <a:lumMod val="40000"/>
                <a:lumOff val="60000"/>
              </a:schemeClr>
            </a:solidFill>
            <a:ln>
              <a:solidFill>
                <a:schemeClr val="tx1"/>
              </a:solidFill>
            </a:ln>
          </p:spPr>
          <p:txBody>
            <a:bodyPr wrap="square" lIns="0" tIns="0" rIns="0" bIns="0" rtlCol="0"/>
            <a:lstStyle/>
            <a:p>
              <a:endParaRPr dirty="0"/>
            </a:p>
          </p:txBody>
        </p:sp>
      </p:gr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50" name="object 26">
            <a:extLst>
              <a:ext uri="{FF2B5EF4-FFF2-40B4-BE49-F238E27FC236}">
                <a16:creationId xmlns:a16="http://schemas.microsoft.com/office/drawing/2014/main" id="{191D3DAC-6EB4-F2A2-024E-E76601FAF4AF}"/>
              </a:ext>
            </a:extLst>
          </p:cNvPr>
          <p:cNvSpPr txBox="1"/>
          <p:nvPr/>
        </p:nvSpPr>
        <p:spPr>
          <a:xfrm>
            <a:off x="856341" y="3159646"/>
            <a:ext cx="1403985" cy="664845"/>
          </a:xfrm>
          <a:prstGeom prst="rect">
            <a:avLst/>
          </a:prstGeom>
          <a:ln>
            <a:solidFill>
              <a:schemeClr val="tx1"/>
            </a:solidFill>
          </a:ln>
        </p:spPr>
        <p:txBody>
          <a:bodyPr vert="horz" wrap="square" lIns="0" tIns="35560" rIns="0" bIns="0" rtlCol="0">
            <a:spAutoFit/>
          </a:bodyPr>
          <a:lstStyle/>
          <a:p>
            <a:pPr marL="12700" marR="5080" algn="ctr">
              <a:lnSpc>
                <a:spcPct val="89800"/>
              </a:lnSpc>
              <a:spcBef>
                <a:spcPts val="280"/>
              </a:spcBef>
            </a:pPr>
            <a:r>
              <a:rPr sz="1500" spc="-10" dirty="0">
                <a:latin typeface="Carlito"/>
                <a:cs typeface="Carlito"/>
              </a:rPr>
              <a:t>Json_normalize</a:t>
            </a:r>
            <a:r>
              <a:rPr sz="1500" spc="-170" dirty="0">
                <a:latin typeface="Carlito"/>
                <a:cs typeface="Carlito"/>
              </a:rPr>
              <a:t> </a:t>
            </a:r>
            <a:r>
              <a:rPr sz="1500" spc="-25" dirty="0">
                <a:latin typeface="Carlito"/>
                <a:cs typeface="Carlito"/>
              </a:rPr>
              <a:t>to  </a:t>
            </a:r>
            <a:r>
              <a:rPr sz="1500" spc="-20" dirty="0">
                <a:latin typeface="Carlito"/>
                <a:cs typeface="Carlito"/>
              </a:rPr>
              <a:t>DataFrame data  from</a:t>
            </a:r>
            <a:r>
              <a:rPr sz="1500" spc="-45" dirty="0">
                <a:latin typeface="Carlito"/>
                <a:cs typeface="Carlito"/>
              </a:rPr>
              <a:t> </a:t>
            </a:r>
            <a:r>
              <a:rPr sz="1500" dirty="0">
                <a:latin typeface="Carlito"/>
                <a:cs typeface="Carlito"/>
              </a:rPr>
              <a:t>JSON</a:t>
            </a:r>
          </a:p>
        </p:txBody>
      </p:sp>
      <p:sp>
        <p:nvSpPr>
          <p:cNvPr id="51" name="object 47">
            <a:extLst>
              <a:ext uri="{FF2B5EF4-FFF2-40B4-BE49-F238E27FC236}">
                <a16:creationId xmlns:a16="http://schemas.microsoft.com/office/drawing/2014/main" id="{8D520878-139E-345E-531C-D958B940B5FD}"/>
              </a:ext>
            </a:extLst>
          </p:cNvPr>
          <p:cNvSpPr txBox="1">
            <a:spLocks/>
          </p:cNvSpPr>
          <p:nvPr/>
        </p:nvSpPr>
        <p:spPr>
          <a:xfrm>
            <a:off x="1220642" y="4109540"/>
            <a:ext cx="1373505" cy="689932"/>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GB" sz="1500" spc="-5" dirty="0">
                <a:latin typeface="Carlito"/>
                <a:cs typeface="Carlito"/>
              </a:rPr>
              <a:t>Filter </a:t>
            </a:r>
            <a:r>
              <a:rPr lang="en-GB" sz="1500" spc="-10" dirty="0">
                <a:latin typeface="Carlito"/>
                <a:cs typeface="Carlito"/>
              </a:rPr>
              <a:t>data to</a:t>
            </a:r>
            <a:r>
              <a:rPr lang="en-GB" sz="1500" spc="-204" dirty="0">
                <a:latin typeface="Carlito"/>
                <a:cs typeface="Carlito"/>
              </a:rPr>
              <a:t> </a:t>
            </a:r>
            <a:r>
              <a:rPr lang="en-GB" sz="1500" spc="-5" dirty="0">
                <a:latin typeface="Carlito"/>
                <a:cs typeface="Carlito"/>
              </a:rPr>
              <a:t>only  </a:t>
            </a:r>
            <a:r>
              <a:rPr lang="en-GB" sz="1500" dirty="0">
                <a:latin typeface="Carlito"/>
                <a:cs typeface="Carlito"/>
              </a:rPr>
              <a:t>include </a:t>
            </a:r>
            <a:r>
              <a:rPr lang="en-GB" sz="1500" spc="-20" dirty="0">
                <a:latin typeface="Carlito"/>
                <a:cs typeface="Carlito"/>
              </a:rPr>
              <a:t>Falcon </a:t>
            </a:r>
            <a:r>
              <a:rPr lang="en-GB" sz="1500" dirty="0">
                <a:latin typeface="Carlito"/>
                <a:cs typeface="Carlito"/>
              </a:rPr>
              <a:t>9  launches</a:t>
            </a:r>
          </a:p>
        </p:txBody>
      </p:sp>
      <p:grpSp>
        <p:nvGrpSpPr>
          <p:cNvPr id="61" name="object 7">
            <a:extLst>
              <a:ext uri="{FF2B5EF4-FFF2-40B4-BE49-F238E27FC236}">
                <a16:creationId xmlns:a16="http://schemas.microsoft.com/office/drawing/2014/main" id="{FB2B65FE-4B84-70CF-8ABB-6C868334C1FD}"/>
              </a:ext>
            </a:extLst>
          </p:cNvPr>
          <p:cNvGrpSpPr/>
          <p:nvPr/>
        </p:nvGrpSpPr>
        <p:grpSpPr>
          <a:xfrm>
            <a:off x="2881356" y="6258817"/>
            <a:ext cx="4855028" cy="464547"/>
            <a:chOff x="4782311" y="1478280"/>
            <a:chExt cx="1851660" cy="1143000"/>
          </a:xfrm>
          <a:solidFill>
            <a:schemeClr val="accent1">
              <a:lumMod val="40000"/>
              <a:lumOff val="60000"/>
            </a:schemeClr>
          </a:solidFill>
        </p:grpSpPr>
        <p:sp>
          <p:nvSpPr>
            <p:cNvPr id="62" name="object 9">
              <a:extLst>
                <a:ext uri="{FF2B5EF4-FFF2-40B4-BE49-F238E27FC236}">
                  <a16:creationId xmlns:a16="http://schemas.microsoft.com/office/drawing/2014/main" id="{1C1BB495-94CC-A017-9630-CE2391DD68F8}"/>
                </a:ext>
              </a:extLst>
            </p:cNvPr>
            <p:cNvSpPr/>
            <p:nvPr/>
          </p:nvSpPr>
          <p:spPr>
            <a:xfrm>
              <a:off x="4782311" y="1478280"/>
              <a:ext cx="1851660" cy="1143000"/>
            </a:xfrm>
            <a:prstGeom prst="rect">
              <a:avLst/>
            </a:prstGeom>
            <a:grpFill/>
            <a:ln>
              <a:solidFill>
                <a:schemeClr val="tx1"/>
              </a:solidFill>
            </a:ln>
          </p:spPr>
          <p:txBody>
            <a:bodyPr wrap="square" lIns="0" tIns="0" rIns="0" bIns="0" rtlCol="0"/>
            <a:lstStyle/>
            <a:p>
              <a:endParaRPr/>
            </a:p>
          </p:txBody>
        </p:sp>
        <p:sp>
          <p:nvSpPr>
            <p:cNvPr id="63" name="object 10">
              <a:extLst>
                <a:ext uri="{FF2B5EF4-FFF2-40B4-BE49-F238E27FC236}">
                  <a16:creationId xmlns:a16="http://schemas.microsoft.com/office/drawing/2014/main" id="{D5CDA7B9-14A3-8D73-9341-0255ECB1F09F}"/>
                </a:ext>
              </a:extLst>
            </p:cNvPr>
            <p:cNvSpPr/>
            <p:nvPr/>
          </p:nvSpPr>
          <p:spPr>
            <a:xfrm>
              <a:off x="4888991" y="1719072"/>
              <a:ext cx="1677923" cy="696467"/>
            </a:xfrm>
            <a:prstGeom prst="rect">
              <a:avLst/>
            </a:prstGeom>
            <a:grpFill/>
            <a:ln>
              <a:solidFill>
                <a:schemeClr val="tx1"/>
              </a:solidFill>
            </a:ln>
          </p:spPr>
          <p:txBody>
            <a:bodyPr wrap="square" lIns="0" tIns="0" rIns="0" bIns="0" rtlCol="0"/>
            <a:lstStyle/>
            <a:p>
              <a:endParaRPr/>
            </a:p>
          </p:txBody>
        </p:sp>
        <p:sp>
          <p:nvSpPr>
            <p:cNvPr id="64" name="object 11">
              <a:extLst>
                <a:ext uri="{FF2B5EF4-FFF2-40B4-BE49-F238E27FC236}">
                  <a16:creationId xmlns:a16="http://schemas.microsoft.com/office/drawing/2014/main" id="{1117ACE0-0DBC-FBBC-CC48-C28BB1DAB906}"/>
                </a:ext>
              </a:extLst>
            </p:cNvPr>
            <p:cNvSpPr/>
            <p:nvPr/>
          </p:nvSpPr>
          <p:spPr>
            <a:xfrm>
              <a:off x="4803647" y="1499616"/>
              <a:ext cx="1772411" cy="1063752"/>
            </a:xfrm>
            <a:prstGeom prst="rect">
              <a:avLst/>
            </a:prstGeom>
            <a:grpFill/>
            <a:ln>
              <a:solidFill>
                <a:schemeClr val="tx1"/>
              </a:solidFill>
            </a:ln>
          </p:spPr>
          <p:txBody>
            <a:bodyPr wrap="square" lIns="0" tIns="0" rIns="0" bIns="0" rtlCol="0"/>
            <a:lstStyle/>
            <a:p>
              <a:endParaRPr dirty="0"/>
            </a:p>
          </p:txBody>
        </p:sp>
      </p:grpSp>
      <p:sp>
        <p:nvSpPr>
          <p:cNvPr id="66" name="TextBox 65">
            <a:extLst>
              <a:ext uri="{FF2B5EF4-FFF2-40B4-BE49-F238E27FC236}">
                <a16:creationId xmlns:a16="http://schemas.microsoft.com/office/drawing/2014/main" id="{A5962DD6-A466-B668-CBE5-4709AE80EF05}"/>
              </a:ext>
            </a:extLst>
          </p:cNvPr>
          <p:cNvSpPr txBox="1"/>
          <p:nvPr/>
        </p:nvSpPr>
        <p:spPr>
          <a:xfrm>
            <a:off x="1558697" y="5140636"/>
            <a:ext cx="1851660" cy="512320"/>
          </a:xfrm>
          <a:prstGeom prst="rect">
            <a:avLst/>
          </a:prstGeom>
          <a:noFill/>
        </p:spPr>
        <p:txBody>
          <a:bodyPr wrap="square">
            <a:spAutoFit/>
          </a:bodyPr>
          <a:lstStyle/>
          <a:p>
            <a:pPr marL="332740" marR="5080" indent="-320040">
              <a:lnSpc>
                <a:spcPts val="1639"/>
              </a:lnSpc>
              <a:spcBef>
                <a:spcPts val="285"/>
              </a:spcBef>
            </a:pPr>
            <a:r>
              <a:rPr lang="en-GB" sz="1800" spc="-5" dirty="0">
                <a:latin typeface="Carlito"/>
                <a:cs typeface="Carlito"/>
              </a:rPr>
              <a:t>Cast </a:t>
            </a:r>
            <a:r>
              <a:rPr lang="en-GB" sz="1800" dirty="0">
                <a:latin typeface="Carlito"/>
                <a:cs typeface="Carlito"/>
              </a:rPr>
              <a:t>dictionary</a:t>
            </a:r>
            <a:r>
              <a:rPr lang="en-GB" sz="1800" spc="-250" dirty="0">
                <a:latin typeface="Carlito"/>
                <a:cs typeface="Carlito"/>
              </a:rPr>
              <a:t> </a:t>
            </a:r>
            <a:r>
              <a:rPr lang="en-GB" sz="1800" spc="-15" dirty="0">
                <a:latin typeface="Carlito"/>
                <a:cs typeface="Carlito"/>
              </a:rPr>
              <a:t>to </a:t>
            </a:r>
            <a:r>
              <a:rPr lang="en-GB" sz="1800" dirty="0">
                <a:latin typeface="Carlito"/>
                <a:cs typeface="Carlito"/>
              </a:rPr>
              <a:t>a  </a:t>
            </a:r>
            <a:r>
              <a:rPr lang="en-GB" sz="1800" spc="-20" dirty="0" err="1">
                <a:latin typeface="Carlito"/>
                <a:cs typeface="Carlito"/>
              </a:rPr>
              <a:t>DataFrame</a:t>
            </a:r>
            <a:endParaRPr lang="en-GB" sz="1800" dirty="0">
              <a:latin typeface="Carlito"/>
              <a:cs typeface="Carlito"/>
            </a:endParaRPr>
          </a:p>
        </p:txBody>
      </p:sp>
      <p:sp>
        <p:nvSpPr>
          <p:cNvPr id="68" name="TextBox 67">
            <a:extLst>
              <a:ext uri="{FF2B5EF4-FFF2-40B4-BE49-F238E27FC236}">
                <a16:creationId xmlns:a16="http://schemas.microsoft.com/office/drawing/2014/main" id="{B3A3D6F5-F065-8695-03F7-AF901D758705}"/>
              </a:ext>
            </a:extLst>
          </p:cNvPr>
          <p:cNvSpPr txBox="1"/>
          <p:nvPr/>
        </p:nvSpPr>
        <p:spPr>
          <a:xfrm>
            <a:off x="1835992" y="5867023"/>
            <a:ext cx="1959429" cy="512320"/>
          </a:xfrm>
          <a:prstGeom prst="rect">
            <a:avLst/>
          </a:prstGeom>
          <a:noFill/>
        </p:spPr>
        <p:txBody>
          <a:bodyPr wrap="square">
            <a:spAutoFit/>
          </a:bodyPr>
          <a:lstStyle/>
          <a:p>
            <a:pPr marL="575945" marR="5080" indent="-563880">
              <a:lnSpc>
                <a:spcPts val="1639"/>
              </a:lnSpc>
              <a:spcBef>
                <a:spcPts val="285"/>
              </a:spcBef>
            </a:pPr>
            <a:r>
              <a:rPr lang="en-GB" sz="1800" dirty="0">
                <a:latin typeface="Carlito"/>
                <a:cs typeface="Carlito"/>
              </a:rPr>
              <a:t>Dictionary</a:t>
            </a:r>
            <a:r>
              <a:rPr lang="en-GB" sz="1800" spc="-95" dirty="0">
                <a:latin typeface="Carlito"/>
                <a:cs typeface="Carlito"/>
              </a:rPr>
              <a:t> </a:t>
            </a:r>
            <a:r>
              <a:rPr lang="en-GB" sz="1800" spc="-25" dirty="0">
                <a:latin typeface="Carlito"/>
                <a:cs typeface="Carlito"/>
              </a:rPr>
              <a:t>relevant  </a:t>
            </a:r>
            <a:r>
              <a:rPr lang="en-GB" sz="1800" spc="-20" dirty="0">
                <a:latin typeface="Carlito"/>
                <a:cs typeface="Carlito"/>
              </a:rPr>
              <a:t>data</a:t>
            </a:r>
            <a:endParaRPr lang="en-GB" sz="1800" dirty="0">
              <a:latin typeface="Carlito"/>
              <a:cs typeface="Carlito"/>
            </a:endParaRPr>
          </a:p>
        </p:txBody>
      </p:sp>
      <p:sp>
        <p:nvSpPr>
          <p:cNvPr id="70" name="TextBox 69">
            <a:extLst>
              <a:ext uri="{FF2B5EF4-FFF2-40B4-BE49-F238E27FC236}">
                <a16:creationId xmlns:a16="http://schemas.microsoft.com/office/drawing/2014/main" id="{E59275A1-F483-0CE7-EFDF-5257C50566C8}"/>
              </a:ext>
            </a:extLst>
          </p:cNvPr>
          <p:cNvSpPr txBox="1"/>
          <p:nvPr/>
        </p:nvSpPr>
        <p:spPr>
          <a:xfrm>
            <a:off x="2154701" y="6394198"/>
            <a:ext cx="6249070" cy="344390"/>
          </a:xfrm>
          <a:prstGeom prst="rect">
            <a:avLst/>
          </a:prstGeom>
          <a:noFill/>
        </p:spPr>
        <p:txBody>
          <a:bodyPr wrap="square">
            <a:spAutoFit/>
          </a:bodyPr>
          <a:lstStyle/>
          <a:p>
            <a:pPr marL="12700" marR="5080" indent="-1270" algn="ctr">
              <a:lnSpc>
                <a:spcPct val="91000"/>
              </a:lnSpc>
              <a:spcBef>
                <a:spcPts val="260"/>
              </a:spcBef>
            </a:pPr>
            <a:r>
              <a:rPr lang="en-GB" sz="1800" spc="-20" dirty="0" err="1">
                <a:latin typeface="Carlito"/>
                <a:cs typeface="Carlito"/>
              </a:rPr>
              <a:t>Imputate</a:t>
            </a:r>
            <a:r>
              <a:rPr lang="en-GB" sz="1800" spc="-20" dirty="0">
                <a:latin typeface="Carlito"/>
                <a:cs typeface="Carlito"/>
              </a:rPr>
              <a:t> </a:t>
            </a:r>
            <a:r>
              <a:rPr lang="en-GB" sz="1800" spc="-5" dirty="0">
                <a:latin typeface="Carlito"/>
                <a:cs typeface="Carlito"/>
              </a:rPr>
              <a:t>missing  values  with</a:t>
            </a:r>
            <a:r>
              <a:rPr lang="en-GB" sz="1800" spc="-35" dirty="0">
                <a:latin typeface="Carlito"/>
                <a:cs typeface="Carlito"/>
              </a:rPr>
              <a:t> </a:t>
            </a:r>
            <a:r>
              <a:rPr lang="en-GB" sz="1800" dirty="0">
                <a:latin typeface="Carlito"/>
                <a:cs typeface="Carlito"/>
              </a:rPr>
              <a:t>mean</a:t>
            </a:r>
          </a:p>
        </p:txBody>
      </p:sp>
      <p:sp>
        <p:nvSpPr>
          <p:cNvPr id="76" name="Rectangle: Rounded Corners 75">
            <a:extLst>
              <a:ext uri="{FF2B5EF4-FFF2-40B4-BE49-F238E27FC236}">
                <a16:creationId xmlns:a16="http://schemas.microsoft.com/office/drawing/2014/main" id="{76D114F3-28BB-67A9-B7B7-E86E8FEB900F}"/>
              </a:ext>
            </a:extLst>
          </p:cNvPr>
          <p:cNvSpPr/>
          <p:nvPr/>
        </p:nvSpPr>
        <p:spPr>
          <a:xfrm>
            <a:off x="7584537" y="3603172"/>
            <a:ext cx="3873435" cy="22638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Github</a:t>
            </a:r>
            <a:r>
              <a:rPr lang="en-GB" dirty="0"/>
              <a:t> url:</a:t>
            </a:r>
          </a:p>
          <a:p>
            <a:pPr algn="ctr"/>
            <a:r>
              <a:rPr lang="en-GB" dirty="0"/>
              <a:t>https://github.com/ramroumette/Capstone-project-coursera/blob/main/Complete%20the%20Data%20Collection%20API%20Lab.ipynb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4" name="Diagram 53">
            <a:extLst>
              <a:ext uri="{FF2B5EF4-FFF2-40B4-BE49-F238E27FC236}">
                <a16:creationId xmlns:a16="http://schemas.microsoft.com/office/drawing/2014/main" id="{A1D2D0C2-99F8-5D98-0104-CF47CBA3BB16}"/>
              </a:ext>
            </a:extLst>
          </p:cNvPr>
          <p:cNvGraphicFramePr/>
          <p:nvPr>
            <p:extLst>
              <p:ext uri="{D42A27DB-BD31-4B8C-83A1-F6EECF244321}">
                <p14:modId xmlns:p14="http://schemas.microsoft.com/office/powerpoint/2010/main" val="53925965"/>
              </p:ext>
            </p:extLst>
          </p:nvPr>
        </p:nvGraphicFramePr>
        <p:xfrm>
          <a:off x="348343" y="1392500"/>
          <a:ext cx="11266714" cy="492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5" name="Rectangle: Rounded Corners 54">
            <a:extLst>
              <a:ext uri="{FF2B5EF4-FFF2-40B4-BE49-F238E27FC236}">
                <a16:creationId xmlns:a16="http://schemas.microsoft.com/office/drawing/2014/main" id="{5976B556-1514-6B38-3286-BF878DF4E8DE}"/>
              </a:ext>
            </a:extLst>
          </p:cNvPr>
          <p:cNvSpPr/>
          <p:nvPr/>
        </p:nvSpPr>
        <p:spPr>
          <a:xfrm>
            <a:off x="7584537" y="3603172"/>
            <a:ext cx="3873435" cy="226385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Github</a:t>
            </a:r>
            <a:r>
              <a:rPr lang="en-GB" dirty="0"/>
              <a:t> url:</a:t>
            </a:r>
          </a:p>
          <a:p>
            <a:pPr algn="ctr"/>
            <a:r>
              <a:rPr lang="en-GB" dirty="0"/>
              <a:t>https://github.com/ramroumette/Capstone-project-coursera/blob/main/Complete%20the%20Data%20Collection%20with%20Web%20Scraping%20lab.ipynb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schemas.microsoft.com/office/2006/documentManagement/types"/>
    <ds:schemaRef ds:uri="http://schemas.openxmlformats.org/package/2006/metadata/core-properties"/>
    <ds:schemaRef ds:uri="http://purl.org/dc/dcmitype/"/>
    <ds:schemaRef ds:uri="http://purl.org/dc/terms/"/>
    <ds:schemaRef ds:uri="http://schemas.microsoft.com/office/infopath/2007/PartnerControls"/>
    <ds:schemaRef ds:uri="f80a141d-92ca-4d3d-9308-f7e7b1d44ce8"/>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331</TotalTime>
  <Words>2686</Words>
  <Application>Microsoft Office PowerPoint</Application>
  <PresentationFormat>Widescreen</PresentationFormat>
  <Paragraphs>277</Paragraphs>
  <Slides>47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ArialMT</vt:lpstr>
      <vt:lpstr>Calibri</vt:lpstr>
      <vt:lpstr>Calibri Light</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Khalid Al-Hureibi</cp:lastModifiedBy>
  <cp:revision>206</cp:revision>
  <dcterms:created xsi:type="dcterms:W3CDTF">2021-04-29T18:58:34Z</dcterms:created>
  <dcterms:modified xsi:type="dcterms:W3CDTF">2023-09-06T00:08:02Z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